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7" r:id="rId3"/>
    <p:sldId id="258" r:id="rId4"/>
    <p:sldId id="259" r:id="rId5"/>
    <p:sldId id="276" r:id="rId6"/>
    <p:sldId id="277" r:id="rId7"/>
    <p:sldId id="278" r:id="rId8"/>
    <p:sldId id="279" r:id="rId9"/>
    <p:sldId id="281" r:id="rId10"/>
    <p:sldId id="271" r:id="rId11"/>
    <p:sldId id="269" r:id="rId12"/>
  </p:sldIdLst>
  <p:sldSz cx="7556500" cy="5334000"/>
  <p:notesSz cx="7556500" cy="533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55" autoAdjust="0"/>
  </p:normalViewPr>
  <p:slideViewPr>
    <p:cSldViewPr>
      <p:cViewPr>
        <p:scale>
          <a:sx n="142" d="100"/>
          <a:sy n="142" d="100"/>
        </p:scale>
        <p:origin x="-149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ADBD7-7CCC-4988-B4A6-93E0EF57E0F6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42AE6-F095-46E9-AD52-F7D167FEF8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59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2AE6-F095-46E9-AD52-F7D167FEF8DB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61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2AE6-F095-46E9-AD52-F7D167FEF8DB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05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2AE6-F095-46E9-AD52-F7D167FEF8DB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60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2AE6-F095-46E9-AD52-F7D167FEF8DB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60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2AE6-F095-46E9-AD52-F7D167FEF8DB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609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2AE6-F095-46E9-AD52-F7D167FEF8DB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60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2AE6-F095-46E9-AD52-F7D167FEF8DB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60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2AE6-F095-46E9-AD52-F7D167FEF8DB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60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2AE6-F095-46E9-AD52-F7D167FEF8DB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07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E37F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7787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1505" y="148501"/>
            <a:ext cx="7136993" cy="5031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E37F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5144" y="1174256"/>
            <a:ext cx="2854960" cy="3656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A796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44645" y="1030239"/>
            <a:ext cx="2653665" cy="308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A796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E37F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9294" y="448234"/>
            <a:ext cx="7207623" cy="40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5152" y="4661647"/>
            <a:ext cx="537882" cy="430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29318" y="4661647"/>
            <a:ext cx="1290918" cy="51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21976" y="4733364"/>
            <a:ext cx="1129552" cy="340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27293" y="5038164"/>
            <a:ext cx="412376" cy="143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45741" y="4697505"/>
            <a:ext cx="412376" cy="466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683623" y="4679576"/>
            <a:ext cx="448235" cy="4840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239435" y="4697505"/>
            <a:ext cx="986117" cy="4482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68720" y="156706"/>
            <a:ext cx="1666239" cy="0"/>
          </a:xfrm>
          <a:custGeom>
            <a:avLst/>
            <a:gdLst/>
            <a:ahLst/>
            <a:cxnLst/>
            <a:rect l="l" t="t" r="r" b="b"/>
            <a:pathLst>
              <a:path w="1666239">
                <a:moveTo>
                  <a:pt x="0" y="0"/>
                </a:moveTo>
                <a:lnTo>
                  <a:pt x="1666067" y="0"/>
                </a:lnTo>
              </a:path>
            </a:pathLst>
          </a:custGeom>
          <a:ln w="26872">
            <a:solidFill>
              <a:srgbClr val="DFD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1043" y="229783"/>
            <a:ext cx="6740763" cy="1019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E37F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4268" y="1330967"/>
            <a:ext cx="6114313" cy="152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7787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hyperlink" Target="mailto:sisanchez@udc.es" TargetMode="External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isanchez@udc.es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rodriguez.martin-retortillo@udc.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471196"/>
            <a:ext cx="7556500" cy="5320004"/>
          </a:xfrm>
          <a:prstGeom prst="rect">
            <a:avLst/>
          </a:prstGeom>
        </p:spPr>
      </p:pic>
      <p:sp>
        <p:nvSpPr>
          <p:cNvPr id="5" name="object 16"/>
          <p:cNvSpPr txBox="1">
            <a:spLocks noGrp="1"/>
          </p:cNvSpPr>
          <p:nvPr>
            <p:ph type="title"/>
          </p:nvPr>
        </p:nvSpPr>
        <p:spPr>
          <a:xfrm>
            <a:off x="411043" y="229783"/>
            <a:ext cx="6740763" cy="684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19463">
              <a:lnSpc>
                <a:spcPct val="100000"/>
              </a:lnSpc>
            </a:pPr>
            <a:r>
              <a:rPr lang="es-ES" sz="4450" spc="240" dirty="0"/>
              <a:t>XI </a:t>
            </a:r>
            <a:r>
              <a:rPr sz="4450" spc="240" dirty="0" err="1"/>
              <a:t>Jornadas</a:t>
            </a:r>
            <a:endParaRPr sz="4450" dirty="0">
              <a:latin typeface="Book Antiqua"/>
              <a:cs typeface="Book Antiqua"/>
            </a:endParaRPr>
          </a:p>
        </p:txBody>
      </p:sp>
      <p:sp>
        <p:nvSpPr>
          <p:cNvPr id="6" name="object 15"/>
          <p:cNvSpPr txBox="1"/>
          <p:nvPr/>
        </p:nvSpPr>
        <p:spPr>
          <a:xfrm>
            <a:off x="3995299" y="1017507"/>
            <a:ext cx="3120390" cy="76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850" spc="135" dirty="0">
                <a:solidFill>
                  <a:srgbClr val="E37F1C"/>
                </a:solidFill>
                <a:latin typeface="Arial"/>
                <a:cs typeface="Arial"/>
              </a:rPr>
              <a:t>de </a:t>
            </a:r>
            <a:r>
              <a:rPr sz="1850" spc="80" dirty="0">
                <a:solidFill>
                  <a:srgbClr val="E37F1C"/>
                </a:solidFill>
                <a:latin typeface="Arial"/>
                <a:cs typeface="Arial"/>
              </a:rPr>
              <a:t>Derecho</a:t>
            </a:r>
            <a:r>
              <a:rPr sz="1850" spc="-190" dirty="0">
                <a:solidFill>
                  <a:srgbClr val="E37F1C"/>
                </a:solidFill>
                <a:latin typeface="Arial"/>
                <a:cs typeface="Arial"/>
              </a:rPr>
              <a:t> </a:t>
            </a:r>
            <a:r>
              <a:rPr sz="1850" spc="114" dirty="0">
                <a:solidFill>
                  <a:srgbClr val="E37F1C"/>
                </a:solidFill>
                <a:latin typeface="Arial"/>
                <a:cs typeface="Arial"/>
              </a:rPr>
              <a:t>Administrativo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3735"/>
              </a:lnSpc>
            </a:pPr>
            <a:r>
              <a:rPr sz="3150" spc="75" dirty="0">
                <a:solidFill>
                  <a:srgbClr val="E37F1C"/>
                </a:solidFill>
                <a:latin typeface="Arial"/>
                <a:cs typeface="Arial"/>
              </a:rPr>
              <a:t>Ibe</a:t>
            </a:r>
            <a:r>
              <a:rPr sz="3150" spc="-10" dirty="0">
                <a:solidFill>
                  <a:srgbClr val="E37F1C"/>
                </a:solidFill>
                <a:latin typeface="Arial"/>
                <a:cs typeface="Arial"/>
              </a:rPr>
              <a:t>r</a:t>
            </a:r>
            <a:r>
              <a:rPr sz="3150" spc="225" dirty="0">
                <a:solidFill>
                  <a:srgbClr val="E37F1C"/>
                </a:solidFill>
                <a:latin typeface="Arial"/>
                <a:cs typeface="Arial"/>
              </a:rPr>
              <a:t>oamerica</a:t>
            </a:r>
            <a:r>
              <a:rPr sz="3150" spc="210" dirty="0">
                <a:solidFill>
                  <a:srgbClr val="E37F1C"/>
                </a:solidFill>
                <a:latin typeface="Arial"/>
                <a:cs typeface="Arial"/>
              </a:rPr>
              <a:t>no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7" name="object 18"/>
          <p:cNvSpPr txBox="1"/>
          <p:nvPr/>
        </p:nvSpPr>
        <p:spPr>
          <a:xfrm>
            <a:off x="4891754" y="1981200"/>
            <a:ext cx="239169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R="17145" algn="r">
              <a:lnSpc>
                <a:spcPct val="100000"/>
              </a:lnSpc>
            </a:pPr>
            <a:r>
              <a:rPr lang="es-ES" sz="1200" spc="-30" dirty="0">
                <a:solidFill>
                  <a:srgbClr val="757560"/>
                </a:solidFill>
                <a:latin typeface="Century Gothic" panose="020B0502020202020204" pitchFamily="34" charset="0"/>
                <a:cs typeface="Arial"/>
              </a:rPr>
              <a:t>La buena administración para la realización de los derechos sociales fundamentales</a:t>
            </a:r>
          </a:p>
        </p:txBody>
      </p:sp>
      <p:sp>
        <p:nvSpPr>
          <p:cNvPr id="8" name="object 17"/>
          <p:cNvSpPr txBox="1"/>
          <p:nvPr/>
        </p:nvSpPr>
        <p:spPr>
          <a:xfrm>
            <a:off x="5283371" y="2333738"/>
            <a:ext cx="2030271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endParaRPr lang="es-ES" sz="1000" spc="-10" dirty="0">
              <a:solidFill>
                <a:srgbClr val="757560"/>
              </a:solidFill>
              <a:latin typeface="Century Gothic" panose="020B0502020202020204" pitchFamily="34" charset="0"/>
              <a:cs typeface="Arial"/>
            </a:endParaRPr>
          </a:p>
          <a:p>
            <a:pPr marL="12700" algn="r">
              <a:lnSpc>
                <a:spcPct val="100000"/>
              </a:lnSpc>
            </a:pPr>
            <a:endParaRPr lang="es-ES" sz="1000" spc="-10" dirty="0">
              <a:solidFill>
                <a:srgbClr val="757560"/>
              </a:solidFill>
              <a:latin typeface="Century Gothic" panose="020B0502020202020204" pitchFamily="34" charset="0"/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lang="es-ES" sz="1000" spc="-10" dirty="0">
                <a:solidFill>
                  <a:srgbClr val="757560"/>
                </a:solidFill>
                <a:latin typeface="Century Gothic" panose="020B0502020202020204" pitchFamily="34" charset="0"/>
                <a:cs typeface="Arial"/>
              </a:rPr>
              <a:t>Del 19 al 23 de marzo de 2018</a:t>
            </a:r>
          </a:p>
          <a:p>
            <a:pPr marL="12700" algn="r">
              <a:lnSpc>
                <a:spcPct val="100000"/>
              </a:lnSpc>
            </a:pPr>
            <a:r>
              <a:rPr lang="es-ES" sz="1000" spc="-10" dirty="0">
                <a:solidFill>
                  <a:srgbClr val="757560"/>
                </a:solidFill>
                <a:latin typeface="Century Gothic" panose="020B0502020202020204" pitchFamily="34" charset="0"/>
                <a:cs typeface="Arial"/>
              </a:rPr>
              <a:t>Universidad de A Coruña</a:t>
            </a:r>
          </a:p>
          <a:p>
            <a:pPr marL="12700" algn="r">
              <a:lnSpc>
                <a:spcPct val="100000"/>
              </a:lnSpc>
            </a:pPr>
            <a:r>
              <a:rPr lang="es-ES" sz="1000" spc="-10" dirty="0">
                <a:solidFill>
                  <a:srgbClr val="757560"/>
                </a:solidFill>
                <a:latin typeface="Century Gothic" panose="020B0502020202020204" pitchFamily="34" charset="0"/>
                <a:cs typeface="Arial"/>
              </a:rPr>
              <a:t>Pazo de </a:t>
            </a:r>
            <a:r>
              <a:rPr lang="es-ES" sz="1000" spc="-10" dirty="0" err="1">
                <a:solidFill>
                  <a:srgbClr val="757560"/>
                </a:solidFill>
                <a:latin typeface="Century Gothic" panose="020B0502020202020204" pitchFamily="34" charset="0"/>
                <a:cs typeface="Arial"/>
              </a:rPr>
              <a:t>Mariñán</a:t>
            </a:r>
            <a:endParaRPr lang="es-ES" sz="1000" spc="-10" dirty="0">
              <a:solidFill>
                <a:srgbClr val="7575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473450" y="31242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spc="225" dirty="0">
                <a:latin typeface="Arial"/>
                <a:cs typeface="Arial"/>
              </a:rPr>
              <a:t>Director: Jaime </a:t>
            </a:r>
            <a:r>
              <a:rPr lang="es-ES" sz="900" spc="225" dirty="0" smtClean="0">
                <a:latin typeface="Arial"/>
                <a:cs typeface="Arial"/>
              </a:rPr>
              <a:t>Rodríguez-</a:t>
            </a:r>
            <a:r>
              <a:rPr lang="es-ES" sz="900" spc="225" dirty="0" err="1" smtClean="0">
                <a:latin typeface="Arial"/>
                <a:cs typeface="Arial"/>
              </a:rPr>
              <a:t>AranaMuñoz</a:t>
            </a:r>
            <a:endParaRPr lang="es-ES" sz="900" spc="225" dirty="0">
              <a:latin typeface="Arial"/>
              <a:cs typeface="Arial"/>
            </a:endParaRPr>
          </a:p>
          <a:p>
            <a:r>
              <a:rPr lang="es-ES" sz="900" spc="225" dirty="0">
                <a:solidFill>
                  <a:srgbClr val="0070C0"/>
                </a:solidFill>
                <a:latin typeface="Arial"/>
                <a:cs typeface="Arial"/>
              </a:rPr>
              <a:t>Información:</a:t>
            </a:r>
          </a:p>
          <a:p>
            <a:r>
              <a:rPr lang="es-ES" sz="900" spc="-10" dirty="0">
                <a:latin typeface="Century Gothic" panose="020B0502020202020204" pitchFamily="34" charset="0"/>
                <a:cs typeface="Arial"/>
              </a:rPr>
              <a:t>Dra. Almudena Fernández Carballal almufc@udc.es</a:t>
            </a:r>
          </a:p>
          <a:p>
            <a:r>
              <a:rPr lang="es-ES" sz="900" spc="225" dirty="0">
                <a:solidFill>
                  <a:srgbClr val="0070C0"/>
                </a:solidFill>
                <a:latin typeface="Arial"/>
                <a:cs typeface="Arial"/>
              </a:rPr>
              <a:t>Subdirectora de las XI Jornadas</a:t>
            </a:r>
          </a:p>
          <a:p>
            <a:r>
              <a:rPr lang="es-ES" sz="900" spc="225" dirty="0">
                <a:solidFill>
                  <a:srgbClr val="0070C0"/>
                </a:solidFill>
                <a:latin typeface="Arial"/>
                <a:cs typeface="Arial"/>
              </a:rPr>
              <a:t>Secretaria administrativa de las XI Jornadas</a:t>
            </a:r>
          </a:p>
          <a:p>
            <a:r>
              <a:rPr lang="es-ES" sz="900" spc="225" dirty="0">
                <a:latin typeface="Arial"/>
                <a:cs typeface="Arial"/>
                <a:hlinkClick r:id="rId4"/>
              </a:rPr>
              <a:t>sisanchez@udc.es</a:t>
            </a:r>
            <a:r>
              <a:rPr lang="es-ES" sz="900" spc="225" dirty="0">
                <a:latin typeface="Arial"/>
                <a:cs typeface="Arial"/>
              </a:rPr>
              <a:t> (FUAC)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43" y="4227803"/>
            <a:ext cx="730781" cy="3262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72" y="4377427"/>
            <a:ext cx="882650" cy="11390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93" y="4721667"/>
            <a:ext cx="647357" cy="3384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11" y="4724400"/>
            <a:ext cx="365771" cy="359597"/>
          </a:xfrm>
          <a:prstGeom prst="rect">
            <a:avLst/>
          </a:prstGeom>
        </p:spPr>
      </p:pic>
      <p:pic>
        <p:nvPicPr>
          <p:cNvPr id="14" name="13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4114800"/>
            <a:ext cx="8667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4619625"/>
            <a:ext cx="8286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Resultado de imagen de universidad internacional menendez pelayo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4343400"/>
            <a:ext cx="69532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25450" y="421758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b="1" dirty="0" smtClean="0"/>
          </a:p>
          <a:p>
            <a:r>
              <a:rPr lang="es-ES" sz="1600" b="1" dirty="0" smtClean="0">
                <a:solidFill>
                  <a:srgbClr val="FF6600"/>
                </a:solidFill>
              </a:rPr>
              <a:t>            Homenaje a </a:t>
            </a:r>
          </a:p>
          <a:p>
            <a:r>
              <a:rPr lang="es-ES" sz="1600" b="1" dirty="0" smtClean="0">
                <a:solidFill>
                  <a:srgbClr val="FF6600"/>
                </a:solidFill>
              </a:rPr>
              <a:t>       </a:t>
            </a:r>
            <a:r>
              <a:rPr lang="es-ES" sz="1600" b="1" smtClean="0">
                <a:solidFill>
                  <a:srgbClr val="FF6600"/>
                </a:solidFill>
              </a:rPr>
              <a:t>      </a:t>
            </a:r>
            <a:r>
              <a:rPr lang="es-ES" sz="1600" b="1" dirty="0" smtClean="0">
                <a:solidFill>
                  <a:srgbClr val="FF6600"/>
                </a:solidFill>
              </a:rPr>
              <a:t>Paloma  </a:t>
            </a:r>
            <a:r>
              <a:rPr lang="es-ES" sz="1600" b="1" dirty="0" err="1" smtClean="0">
                <a:solidFill>
                  <a:srgbClr val="FF6600"/>
                </a:solidFill>
              </a:rPr>
              <a:t>Caneiro</a:t>
            </a:r>
            <a:r>
              <a:rPr lang="es-ES" sz="1600" b="1" dirty="0" smtClean="0">
                <a:solidFill>
                  <a:srgbClr val="FF6600"/>
                </a:solidFill>
              </a:rPr>
              <a:t> </a:t>
            </a:r>
            <a:endParaRPr lang="es-ES" sz="1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8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1151022"/>
            <a:ext cx="4017844" cy="29939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043" y="229783"/>
            <a:ext cx="6740763" cy="738664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Contacto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6851" y="1143001"/>
            <a:ext cx="2514599" cy="3816942"/>
          </a:xfrm>
        </p:spPr>
        <p:txBody>
          <a:bodyPr/>
          <a:lstStyle/>
          <a:p>
            <a:pPr marL="12700" marR="401320">
              <a:lnSpc>
                <a:spcPct val="123600"/>
              </a:lnSpc>
            </a:pPr>
            <a:r>
              <a:rPr lang="es-ES" dirty="0"/>
              <a:t> </a:t>
            </a:r>
            <a:r>
              <a:rPr lang="es-ES" spc="-45" dirty="0"/>
              <a:t>Universidad </a:t>
            </a:r>
            <a:r>
              <a:rPr lang="es-ES" spc="-140" dirty="0"/>
              <a:t>de A </a:t>
            </a:r>
            <a:r>
              <a:rPr lang="es-ES" spc="-75" dirty="0"/>
              <a:t>Coruña  </a:t>
            </a:r>
            <a:r>
              <a:rPr lang="es-ES" spc="-70" dirty="0"/>
              <a:t>Facultad </a:t>
            </a:r>
            <a:r>
              <a:rPr lang="es-ES" spc="-140" dirty="0"/>
              <a:t>de </a:t>
            </a:r>
            <a:r>
              <a:rPr lang="es-ES" spc="-85" dirty="0"/>
              <a:t>Derecho  </a:t>
            </a:r>
            <a:r>
              <a:rPr lang="es-ES" spc="-80" dirty="0"/>
              <a:t>Campus </a:t>
            </a:r>
            <a:r>
              <a:rPr lang="es-ES" spc="-140" dirty="0"/>
              <a:t>de </a:t>
            </a:r>
            <a:r>
              <a:rPr lang="es-ES" spc="-30" dirty="0" err="1"/>
              <a:t>Elviña</a:t>
            </a:r>
            <a:r>
              <a:rPr lang="es-ES" spc="-30" dirty="0"/>
              <a:t> </a:t>
            </a:r>
            <a:r>
              <a:rPr lang="es-ES" spc="40" dirty="0"/>
              <a:t>S-n </a:t>
            </a:r>
            <a:r>
              <a:rPr lang="es-ES" spc="-45" dirty="0"/>
              <a:t>15071  </a:t>
            </a:r>
            <a:r>
              <a:rPr lang="es-ES" spc="5" dirty="0"/>
              <a:t>Tel: </a:t>
            </a:r>
            <a:r>
              <a:rPr lang="es-ES" spc="-45" dirty="0"/>
              <a:t>981 167 000  </a:t>
            </a:r>
            <a:r>
              <a:rPr lang="es-ES" spc="10" dirty="0"/>
              <a:t>Ext:</a:t>
            </a:r>
            <a:r>
              <a:rPr lang="es-ES" spc="-20" dirty="0"/>
              <a:t> </a:t>
            </a:r>
            <a:r>
              <a:rPr lang="es-ES" spc="-45" dirty="0"/>
              <a:t>1621</a:t>
            </a:r>
            <a:endParaRPr lang="es-ES" dirty="0"/>
          </a:p>
          <a:p>
            <a:pPr marL="12700">
              <a:spcBef>
                <a:spcPts val="280"/>
              </a:spcBef>
            </a:pPr>
            <a:r>
              <a:rPr lang="es-ES" spc="10" dirty="0"/>
              <a:t>E-mail:</a:t>
            </a:r>
            <a:r>
              <a:rPr lang="es-ES" spc="-90" dirty="0"/>
              <a:t> - </a:t>
            </a:r>
            <a:r>
              <a:rPr lang="es-ES" spc="-85" dirty="0">
                <a:hlinkClick r:id="rId3"/>
              </a:rPr>
              <a:t>sisanchez@udc.es</a:t>
            </a:r>
            <a:endParaRPr lang="es-ES" spc="-85" dirty="0"/>
          </a:p>
          <a:p>
            <a:pPr marL="12700">
              <a:spcBef>
                <a:spcPts val="280"/>
              </a:spcBef>
            </a:pPr>
            <a:r>
              <a:rPr lang="es-ES" spc="-85" dirty="0"/>
              <a:t>     </a:t>
            </a:r>
          </a:p>
          <a:p>
            <a:pPr marL="12700">
              <a:spcBef>
                <a:spcPts val="280"/>
              </a:spcBef>
            </a:pPr>
            <a:r>
              <a:rPr lang="es-ES" spc="-85" dirty="0"/>
              <a:t>Subdirectora de la Jornadas: </a:t>
            </a:r>
          </a:p>
          <a:p>
            <a:pPr marL="12700">
              <a:spcBef>
                <a:spcPts val="280"/>
              </a:spcBef>
            </a:pPr>
            <a:r>
              <a:rPr lang="es-ES" u="sng" spc="-85" dirty="0"/>
              <a:t>almudena.fernandez.carballal@udc.es</a:t>
            </a:r>
          </a:p>
          <a:p>
            <a:endParaRPr lang="es-ES" dirty="0"/>
          </a:p>
          <a:p>
            <a:r>
              <a:rPr lang="es-ES" b="1" dirty="0">
                <a:solidFill>
                  <a:schemeClr val="accent6"/>
                </a:solidFill>
              </a:rPr>
              <a:t>Cuota MATRÍCULA:</a:t>
            </a:r>
            <a:r>
              <a:rPr lang="es-ES" dirty="0">
                <a:solidFill>
                  <a:schemeClr val="accent6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500 euros</a:t>
            </a:r>
          </a:p>
          <a:p>
            <a:endParaRPr lang="es-ES" dirty="0"/>
          </a:p>
          <a:p>
            <a:pPr marL="12700">
              <a:lnSpc>
                <a:spcPts val="1810"/>
              </a:lnSpc>
            </a:pPr>
            <a:r>
              <a:rPr lang="es-ES" sz="1600" spc="65" dirty="0">
                <a:solidFill>
                  <a:srgbClr val="E37F1C"/>
                </a:solidFill>
                <a:latin typeface="Arial"/>
                <a:cs typeface="Arial"/>
              </a:rPr>
              <a:t>Presentación</a:t>
            </a:r>
            <a:r>
              <a:rPr lang="es-ES" sz="1600" spc="-65" dirty="0">
                <a:solidFill>
                  <a:srgbClr val="E37F1C"/>
                </a:solidFill>
                <a:latin typeface="Arial"/>
                <a:cs typeface="Arial"/>
              </a:rPr>
              <a:t> </a:t>
            </a:r>
            <a:r>
              <a:rPr lang="es-ES" sz="1600" spc="95" dirty="0">
                <a:solidFill>
                  <a:srgbClr val="E37F1C"/>
                </a:solidFill>
                <a:latin typeface="Arial"/>
                <a:cs typeface="Arial"/>
              </a:rPr>
              <a:t>de</a:t>
            </a:r>
            <a:endParaRPr lang="es-ES" sz="1600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lang="es-ES" sz="1600" spc="85" dirty="0">
                <a:solidFill>
                  <a:srgbClr val="E37F1C"/>
                </a:solidFill>
                <a:latin typeface="Arial"/>
                <a:cs typeface="Arial"/>
              </a:rPr>
              <a:t>Comunicaciones</a:t>
            </a:r>
            <a:endParaRPr lang="es-ES" sz="1600" dirty="0">
              <a:latin typeface="Arial"/>
              <a:cs typeface="Arial"/>
            </a:endParaRPr>
          </a:p>
          <a:p>
            <a:pPr marL="86360" marR="5080" algn="just">
              <a:lnSpc>
                <a:spcPct val="100000"/>
              </a:lnSpc>
              <a:spcBef>
                <a:spcPts val="1285"/>
              </a:spcBef>
            </a:pPr>
            <a:r>
              <a:rPr lang="es-ES" spc="-50" dirty="0"/>
              <a:t>Todos </a:t>
            </a:r>
            <a:r>
              <a:rPr lang="es-ES" spc="15" dirty="0"/>
              <a:t>los </a:t>
            </a:r>
            <a:r>
              <a:rPr lang="es-ES" spc="-55" dirty="0"/>
              <a:t>participantes </a:t>
            </a:r>
            <a:r>
              <a:rPr lang="es-ES" spc="-90" dirty="0"/>
              <a:t>en </a:t>
            </a:r>
            <a:r>
              <a:rPr lang="es-ES" spc="10" dirty="0"/>
              <a:t>las XI</a:t>
            </a:r>
            <a:r>
              <a:rPr lang="es-ES" spc="-55" dirty="0">
                <a:latin typeface="Tahoma"/>
                <a:cs typeface="Tahoma"/>
              </a:rPr>
              <a:t> </a:t>
            </a:r>
            <a:r>
              <a:rPr lang="es-ES" spc="20" dirty="0">
                <a:latin typeface="Tahoma"/>
                <a:cs typeface="Tahoma"/>
              </a:rPr>
              <a:t>Jornadas  </a:t>
            </a:r>
            <a:r>
              <a:rPr lang="es-ES" spc="-5" dirty="0">
                <a:latin typeface="Tahoma"/>
                <a:cs typeface="Tahoma"/>
              </a:rPr>
              <a:t>de </a:t>
            </a:r>
            <a:r>
              <a:rPr lang="es-ES" spc="5" dirty="0">
                <a:latin typeface="Tahoma"/>
                <a:cs typeface="Tahoma"/>
              </a:rPr>
              <a:t>Derecho Administrativo </a:t>
            </a:r>
            <a:r>
              <a:rPr lang="es-ES" dirty="0">
                <a:latin typeface="Tahoma"/>
                <a:cs typeface="Tahoma"/>
              </a:rPr>
              <a:t>Iberoamericano  </a:t>
            </a:r>
            <a:r>
              <a:rPr lang="es-ES" spc="-90" dirty="0"/>
              <a:t>podrán </a:t>
            </a:r>
            <a:r>
              <a:rPr lang="es-ES" spc="-40" dirty="0"/>
              <a:t>presentar </a:t>
            </a:r>
            <a:r>
              <a:rPr lang="es-ES" spc="-80" dirty="0"/>
              <a:t>comunicaciones </a:t>
            </a:r>
            <a:r>
              <a:rPr lang="es-ES" spc="-110" dirty="0"/>
              <a:t>que </a:t>
            </a:r>
            <a:r>
              <a:rPr lang="es-ES" spc="-25" dirty="0"/>
              <a:t>se dirigirán directamente a través de correo electrónico a la Secretaría Académica de las Jornadas y Coordinadora de comunicaciones : </a:t>
            </a:r>
            <a:r>
              <a:rPr lang="es-ES" spc="-25" dirty="0">
                <a:hlinkClick r:id="rId4"/>
              </a:rPr>
              <a:t>maria.rodriguez.martin-retortillo@udc.es</a:t>
            </a:r>
            <a:endParaRPr lang="es-ES" spc="-25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069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57"/>
            <a:ext cx="7556500" cy="505488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4196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4628029"/>
            <a:ext cx="704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82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850" y="150597"/>
            <a:ext cx="7136993" cy="5031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043" y="-381000"/>
            <a:ext cx="6740763" cy="1019175"/>
          </a:xfrm>
          <a:prstGeom prst="rect">
            <a:avLst/>
          </a:prstGeom>
        </p:spPr>
        <p:txBody>
          <a:bodyPr vert="horz" wrap="square" lIns="0" tIns="642086" rIns="0" bIns="0" rtlCol="0">
            <a:spAutoFit/>
          </a:bodyPr>
          <a:lstStyle/>
          <a:p>
            <a:pPr marL="3121025">
              <a:lnSpc>
                <a:spcPct val="100000"/>
              </a:lnSpc>
            </a:pPr>
            <a:r>
              <a:rPr spc="70" dirty="0"/>
              <a:t>Entidades</a:t>
            </a:r>
            <a:r>
              <a:rPr spc="-80" dirty="0"/>
              <a:t> </a:t>
            </a:r>
            <a:r>
              <a:rPr spc="60" dirty="0">
                <a:latin typeface="Arial"/>
                <a:cs typeface="Arial"/>
              </a:rPr>
              <a:t>organizadoras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9799" y="3394801"/>
            <a:ext cx="245491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70" dirty="0">
                <a:solidFill>
                  <a:srgbClr val="E37F1C"/>
                </a:solidFill>
                <a:latin typeface="Arial"/>
                <a:cs typeface="Arial"/>
              </a:rPr>
              <a:t>Entidades</a:t>
            </a:r>
            <a:r>
              <a:rPr sz="1600" spc="-95" dirty="0">
                <a:solidFill>
                  <a:srgbClr val="E37F1C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E37F1C"/>
                </a:solidFill>
                <a:latin typeface="Arial"/>
                <a:cs typeface="Arial"/>
              </a:rPr>
              <a:t>colaboradoras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2504" y="143903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2504" y="160943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2504" y="177983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2504" y="195023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2504" y="212063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2504" y="229103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2504" y="246143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2504" y="26318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2504" y="28022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724268" y="689789"/>
            <a:ext cx="6427538" cy="2702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7185"/>
            <a:r>
              <a:rPr lang="es-ES" spc="-90" dirty="0">
                <a:latin typeface="Century Gothic" panose="020B0502020202020204" pitchFamily="34" charset="0"/>
                <a:cs typeface="Arial" panose="020B0604020202020204" pitchFamily="34" charset="0"/>
              </a:rPr>
              <a:t>Grupo </a:t>
            </a:r>
            <a:r>
              <a:rPr lang="es-ES" spc="-140" dirty="0">
                <a:latin typeface="Century Gothic" panose="020B0502020202020204" pitchFamily="34" charset="0"/>
                <a:cs typeface="Arial" panose="020B0604020202020204" pitchFamily="34" charset="0"/>
              </a:rPr>
              <a:t>de  I</a:t>
            </a:r>
            <a:r>
              <a:rPr lang="es-ES" spc="-60" dirty="0">
                <a:latin typeface="Century Gothic" panose="020B0502020202020204" pitchFamily="34" charset="0"/>
                <a:cs typeface="Arial" panose="020B0604020202020204" pitchFamily="34" charset="0"/>
              </a:rPr>
              <a:t>nvestigación </a:t>
            </a:r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“Derecho Público Global</a:t>
            </a:r>
            <a:r>
              <a:rPr lang="es-ES" spc="-15" dirty="0">
                <a:latin typeface="Century Gothic" panose="020B0502020202020204" pitchFamily="34" charset="0"/>
                <a:cs typeface="Arial" panose="020B0604020202020204" pitchFamily="34" charset="0"/>
              </a:rPr>
              <a:t>” </a:t>
            </a:r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(España) </a:t>
            </a:r>
          </a:p>
          <a:p>
            <a:pPr marL="2877185"/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Doctorado en Derecho Administrativo Iberoamericano (DAI)</a:t>
            </a:r>
          </a:p>
          <a:p>
            <a:pPr marL="2877185">
              <a:lnSpc>
                <a:spcPct val="100000"/>
              </a:lnSpc>
            </a:pPr>
            <a:r>
              <a:rPr spc="-50" dirty="0">
                <a:latin typeface="Century Gothic" panose="020B0502020202020204" pitchFamily="34" charset="0"/>
                <a:cs typeface="Arial" panose="020B0604020202020204" pitchFamily="34" charset="0"/>
              </a:rPr>
              <a:t>Universidad </a:t>
            </a:r>
            <a:r>
              <a:rPr spc="-155" dirty="0">
                <a:latin typeface="Century Gothic" panose="020B0502020202020204" pitchFamily="34" charset="0"/>
                <a:cs typeface="Arial" panose="020B0604020202020204" pitchFamily="34" charset="0"/>
              </a:rPr>
              <a:t>d</a:t>
            </a:r>
            <a:r>
              <a:rPr lang="es-ES" spc="-155" dirty="0">
                <a:latin typeface="Century Gothic" panose="020B0502020202020204" pitchFamily="34" charset="0"/>
                <a:cs typeface="Arial" panose="020B0604020202020204" pitchFamily="34" charset="0"/>
              </a:rPr>
              <a:t>e  A</a:t>
            </a:r>
            <a:r>
              <a:rPr spc="-155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r>
              <a:rPr spc="-75" dirty="0">
                <a:latin typeface="Century Gothic" panose="020B0502020202020204" pitchFamily="34" charset="0"/>
                <a:cs typeface="Arial" panose="020B0604020202020204" pitchFamily="34" charset="0"/>
              </a:rPr>
              <a:t>Coruña</a:t>
            </a:r>
            <a:r>
              <a:rPr spc="-4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spc="-65" dirty="0">
                <a:latin typeface="Century Gothic" panose="020B0502020202020204" pitchFamily="34" charset="0"/>
                <a:cs typeface="Arial" panose="020B0604020202020204" pitchFamily="34" charset="0"/>
              </a:rPr>
              <a:t>(España)</a:t>
            </a:r>
          </a:p>
          <a:p>
            <a:pPr marL="2877820" marR="5080">
              <a:lnSpc>
                <a:spcPct val="111800"/>
              </a:lnSpc>
            </a:pPr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Universidad Nacional del Litoral (Argentina)</a:t>
            </a:r>
          </a:p>
          <a:p>
            <a:pPr marL="2877820" marR="5080">
              <a:lnSpc>
                <a:spcPct val="111800"/>
              </a:lnSpc>
            </a:pPr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Universidad Nacional del Nordeste (Argentina)</a:t>
            </a:r>
          </a:p>
          <a:p>
            <a:pPr marL="2877820" marR="5080">
              <a:lnSpc>
                <a:spcPct val="111800"/>
              </a:lnSpc>
            </a:pPr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Universidad Hispanoamericana (Nicaragua)</a:t>
            </a:r>
          </a:p>
          <a:p>
            <a:pPr marL="2877820" marR="5080">
              <a:lnSpc>
                <a:spcPct val="111800"/>
              </a:lnSpc>
            </a:pPr>
            <a:r>
              <a:rPr lang="es-ES" spc="-45" dirty="0">
                <a:latin typeface="Century Gothic" panose="020B0502020202020204" pitchFamily="34" charset="0"/>
                <a:cs typeface="Arial" panose="020B0604020202020204" pitchFamily="34" charset="0"/>
              </a:rPr>
              <a:t>Universidad </a:t>
            </a:r>
            <a:r>
              <a:rPr lang="es-ES" spc="-140" dirty="0">
                <a:latin typeface="Century Gothic" panose="020B0502020202020204" pitchFamily="34" charset="0"/>
                <a:cs typeface="Arial" panose="020B0604020202020204" pitchFamily="34" charset="0"/>
              </a:rPr>
              <a:t>de  M</a:t>
            </a:r>
            <a:r>
              <a:rPr lang="es-ES" spc="-95" dirty="0">
                <a:latin typeface="Century Gothic" panose="020B0502020202020204" pitchFamily="34" charset="0"/>
                <a:cs typeface="Arial" panose="020B0604020202020204" pitchFamily="34" charset="0"/>
              </a:rPr>
              <a:t>ontevideo </a:t>
            </a:r>
            <a:r>
              <a:rPr lang="es-ES" spc="-60" dirty="0">
                <a:latin typeface="Century Gothic" panose="020B0502020202020204" pitchFamily="34" charset="0"/>
                <a:cs typeface="Arial" panose="020B0604020202020204" pitchFamily="34" charset="0"/>
              </a:rPr>
              <a:t>(Uruguay) </a:t>
            </a:r>
          </a:p>
          <a:p>
            <a:pPr marL="2877820" marR="5080">
              <a:lnSpc>
                <a:spcPct val="111800"/>
              </a:lnSpc>
            </a:pPr>
            <a:r>
              <a:rPr lang="es-ES" spc="-45" dirty="0">
                <a:latin typeface="Century Gothic" panose="020B0502020202020204" pitchFamily="34" charset="0"/>
                <a:cs typeface="Arial" panose="020B0604020202020204" pitchFamily="34" charset="0"/>
              </a:rPr>
              <a:t>Universidad </a:t>
            </a:r>
            <a:r>
              <a:rPr lang="es-ES" spc="-35" dirty="0">
                <a:latin typeface="Century Gothic" panose="020B0502020202020204" pitchFamily="34" charset="0"/>
                <a:cs typeface="Arial" panose="020B0604020202020204" pitchFamily="34" charset="0"/>
              </a:rPr>
              <a:t>Escuela </a:t>
            </a:r>
            <a:r>
              <a:rPr lang="es-ES" spc="-10" dirty="0">
                <a:latin typeface="Century Gothic" panose="020B0502020202020204" pitchFamily="34" charset="0"/>
                <a:cs typeface="Arial" panose="020B0604020202020204" pitchFamily="34" charset="0"/>
              </a:rPr>
              <a:t>Libre </a:t>
            </a:r>
            <a:r>
              <a:rPr lang="es-ES" spc="-140" dirty="0">
                <a:latin typeface="Century Gothic" panose="020B0502020202020204" pitchFamily="34" charset="0"/>
                <a:cs typeface="Arial" panose="020B0604020202020204" pitchFamily="34" charset="0"/>
              </a:rPr>
              <a:t>de  </a:t>
            </a:r>
            <a:r>
              <a:rPr lang="es-ES" spc="-85" dirty="0">
                <a:latin typeface="Century Gothic" panose="020B0502020202020204" pitchFamily="34" charset="0"/>
                <a:cs typeface="Arial" panose="020B0604020202020204" pitchFamily="34" charset="0"/>
              </a:rPr>
              <a:t>Derecho </a:t>
            </a:r>
            <a:r>
              <a:rPr lang="es-ES" spc="-80" dirty="0">
                <a:latin typeface="Century Gothic" panose="020B0502020202020204" pitchFamily="34" charset="0"/>
                <a:cs typeface="Arial" panose="020B0604020202020204" pitchFamily="34" charset="0"/>
              </a:rPr>
              <a:t>(Costa</a:t>
            </a:r>
            <a:r>
              <a:rPr lang="es-ES" spc="45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Rica)</a:t>
            </a:r>
          </a:p>
          <a:p>
            <a:pPr marL="2877820" marR="5080">
              <a:lnSpc>
                <a:spcPct val="111800"/>
              </a:lnSpc>
            </a:pPr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Universidad de </a:t>
            </a:r>
            <a:r>
              <a:rPr lang="es-ES" spc="-65" dirty="0" err="1">
                <a:latin typeface="Century Gothic" panose="020B0502020202020204" pitchFamily="34" charset="0"/>
                <a:cs typeface="Arial" panose="020B0604020202020204" pitchFamily="34" charset="0"/>
              </a:rPr>
              <a:t>Monteávila</a:t>
            </a:r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 (Venezuela)</a:t>
            </a:r>
          </a:p>
          <a:p>
            <a:pPr marL="2877820" marR="5080">
              <a:lnSpc>
                <a:spcPct val="111800"/>
              </a:lnSpc>
            </a:pPr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Universidad de Guanajuato (México)</a:t>
            </a:r>
          </a:p>
          <a:p>
            <a:pPr marL="2877820" marR="5080">
              <a:lnSpc>
                <a:spcPct val="111800"/>
              </a:lnSpc>
            </a:pPr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Universidad Veracruzana (México)</a:t>
            </a:r>
          </a:p>
          <a:p>
            <a:pPr marL="2877820" marR="5080">
              <a:lnSpc>
                <a:spcPct val="111800"/>
              </a:lnSpc>
            </a:pPr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Universidad de Santo Tomás de Aquino de Tunja (Colombia)</a:t>
            </a:r>
          </a:p>
          <a:p>
            <a:pPr marL="2877820" marR="5080">
              <a:lnSpc>
                <a:spcPct val="111800"/>
              </a:lnSpc>
            </a:pPr>
            <a:r>
              <a:rPr lang="es-ES" spc="-65" dirty="0">
                <a:latin typeface="Century Gothic" panose="020B0502020202020204" pitchFamily="34" charset="0"/>
                <a:cs typeface="Arial" panose="020B0604020202020204" pitchFamily="34" charset="0"/>
              </a:rPr>
              <a:t>Universidad de Piura (Perú)</a:t>
            </a:r>
          </a:p>
          <a:p>
            <a:pPr marL="2877820" marR="5080">
              <a:lnSpc>
                <a:spcPct val="111800"/>
              </a:lnSpc>
            </a:pPr>
            <a:r>
              <a:rPr lang="pt-BR" spc="-50" dirty="0">
                <a:latin typeface="Century Gothic" panose="020B0502020202020204" pitchFamily="34" charset="0"/>
                <a:cs typeface="Arial" panose="020B0604020202020204" pitchFamily="34" charset="0"/>
              </a:rPr>
              <a:t>Universidade </a:t>
            </a:r>
            <a:r>
              <a:rPr lang="pt-BR" spc="-140" dirty="0">
                <a:latin typeface="Century Gothic" panose="020B0502020202020204" pitchFamily="34" charset="0"/>
                <a:cs typeface="Arial" panose="020B0604020202020204" pitchFamily="34" charset="0"/>
              </a:rPr>
              <a:t>de </a:t>
            </a:r>
            <a:r>
              <a:rPr lang="pt-BR" spc="-65" dirty="0">
                <a:latin typeface="Century Gothic" panose="020B0502020202020204" pitchFamily="34" charset="0"/>
                <a:cs typeface="Arial" panose="020B0604020202020204" pitchFamily="34" charset="0"/>
              </a:rPr>
              <a:t>Santa </a:t>
            </a:r>
            <a:r>
              <a:rPr lang="pt-BR" spc="-25" dirty="0">
                <a:latin typeface="Century Gothic" panose="020B0502020202020204" pitchFamily="34" charset="0"/>
                <a:cs typeface="Arial" panose="020B0604020202020204" pitchFamily="34" charset="0"/>
              </a:rPr>
              <a:t>Cruz </a:t>
            </a:r>
            <a:r>
              <a:rPr lang="pt-BR" spc="-140" dirty="0">
                <a:latin typeface="Century Gothic" panose="020B0502020202020204" pitchFamily="34" charset="0"/>
                <a:cs typeface="Arial" panose="020B0604020202020204" pitchFamily="34" charset="0"/>
              </a:rPr>
              <a:t>do  S</a:t>
            </a:r>
            <a:r>
              <a:rPr lang="pt-BR" spc="40" dirty="0">
                <a:latin typeface="Century Gothic" panose="020B0502020202020204" pitchFamily="34" charset="0"/>
                <a:cs typeface="Arial" panose="020B0604020202020204" pitchFamily="34" charset="0"/>
              </a:rPr>
              <a:t>ul </a:t>
            </a:r>
            <a:r>
              <a:rPr lang="pt-BR" spc="10" dirty="0">
                <a:latin typeface="Century Gothic" panose="020B0502020202020204" pitchFamily="34" charset="0"/>
                <a:cs typeface="Arial" panose="020B0604020202020204" pitchFamily="34" charset="0"/>
              </a:rPr>
              <a:t>(Brasil)</a:t>
            </a:r>
            <a:endParaRPr lang="es-ES" spc="-65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77820" marR="5080">
              <a:lnSpc>
                <a:spcPct val="111800"/>
              </a:lnSpc>
            </a:pPr>
            <a:r>
              <a:rPr spc="-45" dirty="0">
                <a:latin typeface="Century Gothic" panose="020B0502020202020204" pitchFamily="34" charset="0"/>
                <a:cs typeface="Arial" panose="020B0604020202020204" pitchFamily="34" charset="0"/>
              </a:rPr>
              <a:t>Universidad </a:t>
            </a:r>
            <a:r>
              <a:rPr spc="-15" dirty="0">
                <a:latin typeface="Century Gothic" panose="020B0502020202020204" pitchFamily="34" charset="0"/>
                <a:cs typeface="Arial" panose="020B0604020202020204" pitchFamily="34" charset="0"/>
              </a:rPr>
              <a:t>Austral</a:t>
            </a:r>
            <a:r>
              <a:rPr spc="25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spc="-70" dirty="0">
                <a:latin typeface="Century Gothic" panose="020B0502020202020204" pitchFamily="34" charset="0"/>
                <a:cs typeface="Arial" panose="020B0604020202020204" pitchFamily="34" charset="0"/>
              </a:rPr>
              <a:t>(Argentina)</a:t>
            </a:r>
          </a:p>
          <a:p>
            <a:pPr marL="2877820" marR="567055">
              <a:lnSpc>
                <a:spcPct val="111800"/>
              </a:lnSpc>
            </a:pPr>
            <a:r>
              <a:rPr spc="-45" dirty="0">
                <a:latin typeface="Century Gothic" panose="020B0502020202020204" pitchFamily="34" charset="0"/>
                <a:cs typeface="Arial" panose="020B0604020202020204" pitchFamily="34" charset="0"/>
              </a:rPr>
              <a:t>Universidad </a:t>
            </a:r>
            <a:r>
              <a:rPr spc="-80" dirty="0">
                <a:latin typeface="Century Gothic" panose="020B0502020202020204" pitchFamily="34" charset="0"/>
                <a:cs typeface="Arial" panose="020B0604020202020204" pitchFamily="34" charset="0"/>
              </a:rPr>
              <a:t>Panamericana </a:t>
            </a:r>
            <a:r>
              <a:rPr spc="-90" dirty="0">
                <a:latin typeface="Century Gothic" panose="020B0502020202020204" pitchFamily="34" charset="0"/>
                <a:cs typeface="Arial" panose="020B0604020202020204" pitchFamily="34" charset="0"/>
              </a:rPr>
              <a:t>(México)</a:t>
            </a:r>
            <a:endParaRPr spc="-65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32504" y="39647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2504" y="41298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2504" y="429069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90048" y="3879920"/>
            <a:ext cx="3464802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70" dirty="0">
                <a:solidFill>
                  <a:srgbClr val="77787B"/>
                </a:solidFill>
                <a:latin typeface="Century Gothic"/>
                <a:cs typeface="Century Gothic"/>
              </a:rPr>
              <a:t>Diputación </a:t>
            </a:r>
            <a:r>
              <a:rPr sz="1000" spc="-140" dirty="0">
                <a:solidFill>
                  <a:srgbClr val="77787B"/>
                </a:solidFill>
                <a:latin typeface="Century Gothic"/>
                <a:cs typeface="Century Gothic"/>
              </a:rPr>
              <a:t>de  A</a:t>
            </a:r>
            <a:r>
              <a:rPr sz="1000" spc="-75" dirty="0">
                <a:solidFill>
                  <a:srgbClr val="77787B"/>
                </a:solidFill>
                <a:latin typeface="Century Gothic"/>
                <a:cs typeface="Century Gothic"/>
              </a:rPr>
              <a:t> Coruña</a:t>
            </a:r>
            <a:endParaRPr sz="1000" dirty="0">
              <a:latin typeface="Century Gothic"/>
              <a:cs typeface="Century Gothic"/>
            </a:endParaRPr>
          </a:p>
          <a:p>
            <a:pPr marL="12700" marR="5080">
              <a:lnSpc>
                <a:spcPct val="111800"/>
              </a:lnSpc>
            </a:pPr>
            <a:r>
              <a:rPr sz="1000" spc="-75" dirty="0">
                <a:solidFill>
                  <a:srgbClr val="77787B"/>
                </a:solidFill>
                <a:latin typeface="Century Gothic"/>
                <a:cs typeface="Century Gothic"/>
              </a:rPr>
              <a:t>Asociación </a:t>
            </a:r>
            <a:r>
              <a:rPr sz="1000" spc="-50" dirty="0">
                <a:solidFill>
                  <a:srgbClr val="77787B"/>
                </a:solidFill>
                <a:latin typeface="Century Gothic"/>
                <a:cs typeface="Century Gothic"/>
              </a:rPr>
              <a:t>Española </a:t>
            </a:r>
            <a:r>
              <a:rPr sz="1000" spc="-140" dirty="0">
                <a:solidFill>
                  <a:srgbClr val="77787B"/>
                </a:solidFill>
                <a:latin typeface="Century Gothic"/>
                <a:cs typeface="Century Gothic"/>
              </a:rPr>
              <a:t>de</a:t>
            </a:r>
            <a:r>
              <a:rPr lang="es-ES" sz="1000" spc="-140" dirty="0">
                <a:solidFill>
                  <a:srgbClr val="77787B"/>
                </a:solidFill>
                <a:latin typeface="Century Gothic"/>
                <a:cs typeface="Century Gothic"/>
              </a:rPr>
              <a:t>  </a:t>
            </a:r>
            <a:r>
              <a:rPr sz="1000" spc="-60" dirty="0" err="1">
                <a:solidFill>
                  <a:srgbClr val="77787B"/>
                </a:solidFill>
                <a:latin typeface="Century Gothic"/>
                <a:cs typeface="Century Gothic"/>
              </a:rPr>
              <a:t>Ciencias</a:t>
            </a:r>
            <a:r>
              <a:rPr sz="1000" spc="-60" dirty="0">
                <a:solidFill>
                  <a:srgbClr val="77787B"/>
                </a:solidFill>
                <a:latin typeface="Century Gothic"/>
                <a:cs typeface="Century Gothic"/>
              </a:rPr>
              <a:t> </a:t>
            </a:r>
            <a:r>
              <a:rPr sz="1000" spc="-30" dirty="0" err="1">
                <a:solidFill>
                  <a:srgbClr val="77787B"/>
                </a:solidFill>
                <a:latin typeface="Century Gothic"/>
                <a:cs typeface="Century Gothic"/>
              </a:rPr>
              <a:t>Administrativas</a:t>
            </a:r>
            <a:endParaRPr lang="es-ES" sz="1000" spc="-30" dirty="0">
              <a:solidFill>
                <a:srgbClr val="77787B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11800"/>
              </a:lnSpc>
            </a:pPr>
            <a:r>
              <a:rPr sz="1000" spc="-35" dirty="0" err="1">
                <a:solidFill>
                  <a:srgbClr val="77787B"/>
                </a:solidFill>
                <a:latin typeface="Century Gothic"/>
                <a:cs typeface="Century Gothic"/>
              </a:rPr>
              <a:t>Foro</a:t>
            </a:r>
            <a:r>
              <a:rPr sz="1000" spc="-35" dirty="0">
                <a:solidFill>
                  <a:srgbClr val="77787B"/>
                </a:solidFill>
                <a:latin typeface="Century Gothic"/>
                <a:cs typeface="Century Gothic"/>
              </a:rPr>
              <a:t> </a:t>
            </a:r>
            <a:r>
              <a:rPr sz="1000" spc="-75" dirty="0">
                <a:solidFill>
                  <a:srgbClr val="77787B"/>
                </a:solidFill>
                <a:latin typeface="Century Gothic"/>
                <a:cs typeface="Century Gothic"/>
              </a:rPr>
              <a:t>Iberoamericano </a:t>
            </a:r>
            <a:r>
              <a:rPr sz="1000" spc="-140" dirty="0">
                <a:solidFill>
                  <a:srgbClr val="77787B"/>
                </a:solidFill>
                <a:latin typeface="Century Gothic"/>
                <a:cs typeface="Century Gothic"/>
              </a:rPr>
              <a:t>de  </a:t>
            </a:r>
            <a:r>
              <a:rPr sz="1000" spc="-85" dirty="0">
                <a:solidFill>
                  <a:srgbClr val="77787B"/>
                </a:solidFill>
                <a:latin typeface="Century Gothic"/>
                <a:cs typeface="Century Gothic"/>
              </a:rPr>
              <a:t>Derecho</a:t>
            </a:r>
            <a:r>
              <a:rPr sz="1000" spc="60" dirty="0">
                <a:solidFill>
                  <a:srgbClr val="77787B"/>
                </a:solidFill>
                <a:latin typeface="Century Gothic"/>
                <a:cs typeface="Century Gothic"/>
              </a:rPr>
              <a:t> </a:t>
            </a:r>
            <a:r>
              <a:rPr sz="1000" spc="-40" dirty="0" err="1">
                <a:solidFill>
                  <a:srgbClr val="77787B"/>
                </a:solidFill>
                <a:latin typeface="Century Gothic"/>
                <a:cs typeface="Century Gothic"/>
              </a:rPr>
              <a:t>Administrativo</a:t>
            </a:r>
            <a:endParaRPr lang="es-ES" sz="1000" spc="-40" dirty="0">
              <a:solidFill>
                <a:srgbClr val="77787B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11800"/>
              </a:lnSpc>
            </a:pPr>
            <a:r>
              <a:rPr lang="es-ES" sz="1000" spc="-40" dirty="0">
                <a:solidFill>
                  <a:srgbClr val="77787B"/>
                </a:solidFill>
                <a:latin typeface="Century Gothic"/>
                <a:cs typeface="Century Gothic"/>
              </a:rPr>
              <a:t>Red Iberoamericana de Contratación Pública</a:t>
            </a:r>
          </a:p>
          <a:p>
            <a:pPr marL="12700" marR="5080">
              <a:lnSpc>
                <a:spcPct val="111800"/>
              </a:lnSpc>
            </a:pPr>
            <a:r>
              <a:rPr lang="es-ES" sz="1000" spc="-40" dirty="0">
                <a:solidFill>
                  <a:srgbClr val="77787B"/>
                </a:solidFill>
                <a:latin typeface="Century Gothic"/>
                <a:cs typeface="Century Gothic"/>
              </a:rPr>
              <a:t>Red </a:t>
            </a:r>
            <a:r>
              <a:rPr lang="es-ES" sz="1000" spc="-40" dirty="0" err="1">
                <a:solidFill>
                  <a:srgbClr val="77787B"/>
                </a:solidFill>
                <a:latin typeface="Century Gothic"/>
                <a:cs typeface="Century Gothic"/>
              </a:rPr>
              <a:t>Eurolatinoamericana</a:t>
            </a:r>
            <a:r>
              <a:rPr lang="es-ES" sz="1000" spc="-40" dirty="0">
                <a:solidFill>
                  <a:srgbClr val="77787B"/>
                </a:solidFill>
                <a:latin typeface="Century Gothic"/>
                <a:cs typeface="Century Gothic"/>
              </a:rPr>
              <a:t> de Derecho Administrativo</a:t>
            </a:r>
          </a:p>
          <a:p>
            <a:pPr marL="12700" marR="5080">
              <a:lnSpc>
                <a:spcPct val="111800"/>
              </a:lnSpc>
            </a:pPr>
            <a:r>
              <a:rPr lang="es-ES" sz="1000" spc="-40" dirty="0">
                <a:solidFill>
                  <a:srgbClr val="77787B"/>
                </a:solidFill>
                <a:latin typeface="Century Gothic"/>
                <a:cs typeface="Century Gothic"/>
              </a:rPr>
              <a:t>Universidad Internacional Menéndez Pelayo, Sede Galicia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10064" y="3689293"/>
            <a:ext cx="3465195" cy="0"/>
          </a:xfrm>
          <a:custGeom>
            <a:avLst/>
            <a:gdLst/>
            <a:ahLst/>
            <a:cxnLst/>
            <a:rect l="l" t="t" r="r" b="b"/>
            <a:pathLst>
              <a:path w="3465195">
                <a:moveTo>
                  <a:pt x="34650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993" y="148501"/>
            <a:ext cx="2880004" cy="5029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/>
          <p:nvPr/>
        </p:nvSpPr>
        <p:spPr>
          <a:xfrm>
            <a:off x="3529722" y="29718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0"/>
          <p:cNvSpPr/>
          <p:nvPr/>
        </p:nvSpPr>
        <p:spPr>
          <a:xfrm>
            <a:off x="3437255" y="533400"/>
            <a:ext cx="3465195" cy="0"/>
          </a:xfrm>
          <a:custGeom>
            <a:avLst/>
            <a:gdLst/>
            <a:ahLst/>
            <a:cxnLst/>
            <a:rect l="l" t="t" r="r" b="b"/>
            <a:pathLst>
              <a:path w="3465195">
                <a:moveTo>
                  <a:pt x="346500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5"/>
          <p:cNvSpPr/>
          <p:nvPr/>
        </p:nvSpPr>
        <p:spPr>
          <a:xfrm>
            <a:off x="3527265" y="314530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/>
          <p:nvPr/>
        </p:nvSpPr>
        <p:spPr>
          <a:xfrm>
            <a:off x="3530602" y="12763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5"/>
          <p:cNvSpPr/>
          <p:nvPr/>
        </p:nvSpPr>
        <p:spPr>
          <a:xfrm>
            <a:off x="3532977" y="11001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5"/>
          <p:cNvSpPr/>
          <p:nvPr/>
        </p:nvSpPr>
        <p:spPr>
          <a:xfrm>
            <a:off x="3535360" y="9310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/>
          <p:cNvSpPr/>
          <p:nvPr/>
        </p:nvSpPr>
        <p:spPr>
          <a:xfrm>
            <a:off x="3535364" y="76676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7"/>
          <p:cNvSpPr/>
          <p:nvPr/>
        </p:nvSpPr>
        <p:spPr>
          <a:xfrm>
            <a:off x="3530598" y="44597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5"/>
          <p:cNvSpPr/>
          <p:nvPr/>
        </p:nvSpPr>
        <p:spPr>
          <a:xfrm>
            <a:off x="3511550" y="32766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/>
          <p:cNvSpPr/>
          <p:nvPr/>
        </p:nvSpPr>
        <p:spPr>
          <a:xfrm flipV="1">
            <a:off x="3503931" y="46024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5"/>
          <p:cNvSpPr/>
          <p:nvPr/>
        </p:nvSpPr>
        <p:spPr>
          <a:xfrm flipV="1">
            <a:off x="3503931" y="47548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8" y="0"/>
                </a:lnTo>
              </a:path>
            </a:pathLst>
          </a:custGeom>
          <a:ln w="37858">
            <a:solidFill>
              <a:srgbClr val="E37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12750" y="1"/>
            <a:ext cx="8331734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043" y="-76200"/>
            <a:ext cx="6740763" cy="442744"/>
          </a:xfrm>
          <a:prstGeom prst="rect">
            <a:avLst/>
          </a:prstGeom>
        </p:spPr>
        <p:txBody>
          <a:bodyPr vert="horz" wrap="square" lIns="0" tIns="194622" rIns="0" bIns="0" rtlCol="0">
            <a:spAutoFit/>
          </a:bodyPr>
          <a:lstStyle/>
          <a:p>
            <a:pPr marL="62230">
              <a:lnSpc>
                <a:spcPct val="100000"/>
              </a:lnSpc>
              <a:tabLst>
                <a:tab pos="2018664" algn="l"/>
              </a:tabLst>
            </a:pPr>
            <a:r>
              <a:rPr sz="1000" u="sng" spc="25" dirty="0"/>
              <a:t>Dirección</a:t>
            </a:r>
            <a:r>
              <a:rPr u="sng" spc="25" dirty="0"/>
              <a:t>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700" y="381000"/>
            <a:ext cx="19545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</a:t>
            </a:r>
            <a:r>
              <a:rPr sz="750" spc="3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Jaime </a:t>
            </a:r>
            <a:r>
              <a:rPr sz="750" spc="10" dirty="0" smtClean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Rodríguez</a:t>
            </a:r>
            <a:r>
              <a:rPr lang="es-ES" sz="750" spc="10" dirty="0" smtClean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-</a:t>
            </a:r>
            <a:r>
              <a:rPr sz="750" spc="10" dirty="0" smtClean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Arana</a:t>
            </a:r>
            <a:r>
              <a:rPr lang="es-ES" sz="750" spc="10" dirty="0" smtClean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Muñoz</a:t>
            </a:r>
            <a:endParaRPr lang="es-ES" sz="750" spc="1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</a:pP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de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Derecho Administrativo  Universidad de A Coruña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0700" y="762000"/>
            <a:ext cx="1982470" cy="927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69135" algn="l"/>
              </a:tabLst>
            </a:pPr>
            <a:r>
              <a:rPr sz="1000" u="sng" spc="50" dirty="0" err="1">
                <a:solidFill>
                  <a:srgbClr val="E37F1C"/>
                </a:solidFill>
                <a:latin typeface="Arial"/>
                <a:cs typeface="Arial"/>
              </a:rPr>
              <a:t>Coordinación</a:t>
            </a:r>
            <a:r>
              <a:rPr sz="1600" u="sng" spc="50" dirty="0">
                <a:solidFill>
                  <a:srgbClr val="E37F1C"/>
                </a:solidFill>
                <a:latin typeface="Arial"/>
                <a:cs typeface="Arial"/>
              </a:rPr>
              <a:t>	</a:t>
            </a:r>
            <a:endParaRPr sz="1600" dirty="0">
              <a:latin typeface="Arial"/>
              <a:cs typeface="Arial"/>
            </a:endParaRPr>
          </a:p>
          <a:p>
            <a:pPr marR="437515">
              <a:lnSpc>
                <a:spcPct val="147200"/>
              </a:lnSpc>
              <a:spcBef>
                <a:spcPts val="285"/>
              </a:spcBef>
            </a:pPr>
            <a:r>
              <a:rPr sz="800" spc="5" dirty="0" err="1">
                <a:solidFill>
                  <a:srgbClr val="EDA6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Coordinación</a:t>
            </a:r>
            <a:r>
              <a:rPr sz="800" spc="5" dirty="0">
                <a:solidFill>
                  <a:srgbClr val="EDA6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800" dirty="0">
                <a:solidFill>
                  <a:srgbClr val="EDA6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ES" sz="800" dirty="0">
                <a:solidFill>
                  <a:srgbClr val="EDA6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sz="800" dirty="0">
                <a:solidFill>
                  <a:srgbClr val="EDA6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Argentina:</a:t>
            </a:r>
            <a:endParaRPr lang="es-ES" sz="800" dirty="0">
              <a:solidFill>
                <a:srgbClr val="EDA6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1080"/>
              </a:lnSpc>
              <a:spcBef>
                <a:spcPts val="285"/>
              </a:spcBef>
            </a:pP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Dña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. Miriam M. Ivanega</a:t>
            </a:r>
          </a:p>
          <a:p>
            <a:pPr marL="12700" marR="5080">
              <a:lnSpc>
                <a:spcPts val="1080"/>
              </a:lnSpc>
              <a:spcBef>
                <a:spcPts val="15"/>
              </a:spcBef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Universidad Austral</a:t>
            </a:r>
            <a:endParaRPr lang="es-ES"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15"/>
              </a:spcBef>
            </a:pP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Universidad Nacional de la Pampa</a:t>
            </a:r>
            <a:endParaRPr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700" y="1738952"/>
            <a:ext cx="1954530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spc="5" dirty="0" err="1">
                <a:solidFill>
                  <a:srgbClr val="EDA664"/>
                </a:solidFill>
                <a:latin typeface="Tahoma"/>
                <a:cs typeface="Tahoma"/>
              </a:rPr>
              <a:t>Coordinación</a:t>
            </a:r>
            <a:r>
              <a:rPr sz="800" spc="5" dirty="0">
                <a:solidFill>
                  <a:srgbClr val="EDA664"/>
                </a:solidFill>
                <a:latin typeface="Tahoma"/>
                <a:cs typeface="Tahoma"/>
              </a:rPr>
              <a:t> </a:t>
            </a:r>
            <a:r>
              <a:rPr sz="800" dirty="0" err="1">
                <a:solidFill>
                  <a:srgbClr val="EDA664"/>
                </a:solidFill>
                <a:latin typeface="Tahoma"/>
                <a:cs typeface="Tahoma"/>
              </a:rPr>
              <a:t>en</a:t>
            </a:r>
            <a:r>
              <a:rPr lang="es-ES" sz="800" dirty="0">
                <a:solidFill>
                  <a:srgbClr val="EDA664"/>
                </a:solidFill>
                <a:latin typeface="Tahoma"/>
                <a:cs typeface="Tahoma"/>
              </a:rPr>
              <a:t> </a:t>
            </a:r>
            <a:r>
              <a:rPr sz="800" spc="-180" dirty="0">
                <a:solidFill>
                  <a:srgbClr val="EDA664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EDA664"/>
                </a:solidFill>
                <a:latin typeface="Tahoma"/>
                <a:cs typeface="Tahoma"/>
              </a:rPr>
              <a:t>Brasil:</a:t>
            </a:r>
            <a:endParaRPr sz="800" dirty="0">
              <a:latin typeface="Tahoma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565"/>
              </a:spcBef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Rogerio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Gesta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Leal</a:t>
            </a:r>
          </a:p>
          <a:p>
            <a:pPr marL="12700" marR="5080">
              <a:lnSpc>
                <a:spcPts val="1080"/>
              </a:lnSpc>
              <a:spcBef>
                <a:spcPts val="25"/>
              </a:spcBef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 de Derecho Administrativo  Universidad de  Santa Cruz do  Sul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0700" y="3581400"/>
            <a:ext cx="1954530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EDA664"/>
                </a:solidFill>
                <a:latin typeface="Tahoma"/>
                <a:cs typeface="Tahoma"/>
              </a:rPr>
              <a:t>Coordinación </a:t>
            </a:r>
            <a:r>
              <a:rPr sz="800" dirty="0">
                <a:solidFill>
                  <a:srgbClr val="EDA664"/>
                </a:solidFill>
                <a:latin typeface="Tahoma"/>
                <a:cs typeface="Tahoma"/>
              </a:rPr>
              <a:t>en</a:t>
            </a:r>
            <a:r>
              <a:rPr sz="800" spc="-165" dirty="0">
                <a:solidFill>
                  <a:srgbClr val="EDA664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EDA664"/>
                </a:solidFill>
                <a:latin typeface="Tahoma"/>
                <a:cs typeface="Tahoma"/>
              </a:rPr>
              <a:t>Uruguay:</a:t>
            </a:r>
            <a:endParaRPr sz="800" dirty="0">
              <a:latin typeface="Tahoma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565"/>
              </a:spcBef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Carlos E. 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Delpiaz</a:t>
            </a:r>
            <a:r>
              <a:rPr lang="es-ES"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zo</a:t>
            </a:r>
            <a:endParaRPr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</a:pP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de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Derecho Administrativo  Universidad de Montevideo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61920" y="4878521"/>
            <a:ext cx="1954530" cy="41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Carlos E. Delpiazzo</a:t>
            </a:r>
          </a:p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 de Derecho Administrativo  Universidad de Montevideo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28286" y="762000"/>
            <a:ext cx="1955164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Dña. Miriam M. 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Ivanega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 </a:t>
            </a:r>
            <a:endParaRPr lang="es-ES"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Catedrática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de Derecho Adminsitrativo  Universidad Austral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28920" y="1219200"/>
            <a:ext cx="1954530" cy="40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Justo Reyna</a:t>
            </a:r>
          </a:p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 de Derecho Administrativo  Universidad Nacional del Litoral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28920" y="1676400"/>
            <a:ext cx="19545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Luis José 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Béjar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Rivera</a:t>
            </a:r>
            <a:endParaRPr lang="es-ES"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de Derecho Administrativo  Universidad Panamericana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28920" y="2667000"/>
            <a:ext cx="195453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Luis Enrique Chase Plate  </a:t>
            </a:r>
            <a:endParaRPr lang="es-ES"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de 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erecho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Administrativo  Universidad Nacional de  la Asunción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28920" y="3200400"/>
            <a:ext cx="195453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Ernesto Jinesta Lobo  </a:t>
            </a:r>
            <a:endParaRPr lang="es-ES"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de 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erecho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Administrativo  Universidad Escuela Libre de  Derecho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661920" y="213029"/>
            <a:ext cx="1954530" cy="54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800" spc="5" dirty="0">
                <a:solidFill>
                  <a:srgbClr val="EDA664"/>
                </a:solidFill>
                <a:latin typeface="Tahoma"/>
                <a:cs typeface="Tahoma"/>
              </a:rPr>
              <a:t>C</a:t>
            </a:r>
            <a:r>
              <a:rPr sz="800" spc="5" dirty="0" err="1">
                <a:solidFill>
                  <a:srgbClr val="EDA664"/>
                </a:solidFill>
                <a:latin typeface="Tahoma"/>
                <a:cs typeface="Tahoma"/>
              </a:rPr>
              <a:t>oordinación</a:t>
            </a:r>
            <a:r>
              <a:rPr sz="800" spc="5" dirty="0">
                <a:solidFill>
                  <a:srgbClr val="EDA664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EDA664"/>
                </a:solidFill>
                <a:latin typeface="Tahoma"/>
                <a:cs typeface="Tahoma"/>
              </a:rPr>
              <a:t>en </a:t>
            </a:r>
            <a:r>
              <a:rPr sz="800" spc="10" dirty="0">
                <a:solidFill>
                  <a:srgbClr val="EDA664"/>
                </a:solidFill>
                <a:latin typeface="Tahoma"/>
                <a:cs typeface="Tahoma"/>
              </a:rPr>
              <a:t>Costa</a:t>
            </a:r>
            <a:r>
              <a:rPr sz="800" spc="-229" dirty="0">
                <a:solidFill>
                  <a:srgbClr val="EDA664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EDA664"/>
                </a:solidFill>
                <a:latin typeface="Tahoma"/>
                <a:cs typeface="Tahoma"/>
              </a:rPr>
              <a:t>Rica:</a:t>
            </a:r>
            <a:endParaRPr sz="800" dirty="0">
              <a:latin typeface="Tahoma"/>
              <a:cs typeface="Tahoma"/>
            </a:endParaRPr>
          </a:p>
          <a:p>
            <a:pPr marL="12700" marR="5080">
              <a:lnSpc>
                <a:spcPts val="1080"/>
              </a:lnSpc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Ernesto 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Jinesta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Lobo</a:t>
            </a:r>
            <a:endParaRPr lang="es-ES"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</a:pP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tedrático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de Derecho 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Administrativo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 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 </a:t>
            </a:r>
          </a:p>
          <a:p>
            <a:pPr marL="12700" marR="5080">
              <a:lnSpc>
                <a:spcPts val="1080"/>
              </a:lnSpc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Universidad Escuela Libre de  Derecho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61992" y="2819400"/>
            <a:ext cx="1982470" cy="643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69135" algn="l"/>
              </a:tabLst>
            </a:pPr>
            <a:r>
              <a:rPr sz="1000" u="sng" spc="50" dirty="0">
                <a:solidFill>
                  <a:srgbClr val="E37F1C"/>
                </a:solidFill>
                <a:latin typeface="Arial"/>
                <a:cs typeface="Arial"/>
              </a:rPr>
              <a:t>Consejo</a:t>
            </a:r>
            <a:r>
              <a:rPr sz="1000" u="sng" spc="-50" dirty="0">
                <a:solidFill>
                  <a:srgbClr val="E37F1C"/>
                </a:solidFill>
                <a:latin typeface="Arial"/>
                <a:cs typeface="Arial"/>
              </a:rPr>
              <a:t> </a:t>
            </a:r>
            <a:r>
              <a:rPr sz="1000" u="sng" spc="30" dirty="0">
                <a:solidFill>
                  <a:srgbClr val="E37F1C"/>
                </a:solidFill>
                <a:latin typeface="Arial"/>
                <a:cs typeface="Arial"/>
              </a:rPr>
              <a:t>Científico</a:t>
            </a:r>
            <a:r>
              <a:rPr sz="1600" u="sng" spc="30" dirty="0">
                <a:solidFill>
                  <a:srgbClr val="E37F1C"/>
                </a:solidFill>
                <a:latin typeface="Arial"/>
                <a:cs typeface="Arial"/>
              </a:rPr>
              <a:t>	</a:t>
            </a:r>
            <a:endParaRPr lang="es-ES" sz="1600" u="sng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José Luis Meilán Gil</a:t>
            </a:r>
          </a:p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 de Derecho Administrativo  Universidad de  A Coruña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67968" y="3505200"/>
            <a:ext cx="195453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Jaime Rodríguez-Arana Muñoz  Catedrático de Derecho Administrativo  Universidad de  A Coruña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67964" y="3962400"/>
            <a:ext cx="165608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Juan Jesús Raposo 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Arceo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 </a:t>
            </a:r>
            <a:endParaRPr lang="es-ES"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Profesor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Titular de Derecho Civil  </a:t>
            </a:r>
            <a:endParaRPr lang="es-ES"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Universidad de  A Coruña</a:t>
            </a:r>
          </a:p>
        </p:txBody>
      </p:sp>
      <p:sp>
        <p:nvSpPr>
          <p:cNvPr id="23" name="object 13"/>
          <p:cNvSpPr txBox="1"/>
          <p:nvPr/>
        </p:nvSpPr>
        <p:spPr>
          <a:xfrm>
            <a:off x="5328920" y="2133600"/>
            <a:ext cx="1954530" cy="41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lang="pt-BR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Rogerio  Gesta Leal</a:t>
            </a:r>
          </a:p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lang="pt-BR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 de </a:t>
            </a:r>
            <a:r>
              <a:rPr lang="pt-BR"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Derecho</a:t>
            </a:r>
            <a:r>
              <a:rPr lang="pt-BR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Administrativo  </a:t>
            </a:r>
            <a:r>
              <a:rPr lang="pt-BR"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Universidad</a:t>
            </a:r>
            <a:r>
              <a:rPr lang="pt-BR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de  Santa Cruz do  Sul</a:t>
            </a:r>
          </a:p>
        </p:txBody>
      </p:sp>
      <p:sp>
        <p:nvSpPr>
          <p:cNvPr id="26" name="object 16"/>
          <p:cNvSpPr txBox="1"/>
          <p:nvPr/>
        </p:nvSpPr>
        <p:spPr>
          <a:xfrm>
            <a:off x="5328920" y="3691607"/>
            <a:ext cx="19545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. Manlio Fabio Casarín León </a:t>
            </a:r>
          </a:p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de Derecho Administrativo  Universidad 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Veracruzana</a:t>
            </a:r>
            <a:endParaRPr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5332130" y="4160143"/>
            <a:ext cx="205740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. Ciro </a:t>
            </a:r>
            <a:r>
              <a:rPr lang="es-ES"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Nolberto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s-ES"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Güecha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Medina</a:t>
            </a:r>
          </a:p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de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erecho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Administrativo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 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Universidad de Santo Tomás</a:t>
            </a:r>
            <a:endParaRPr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7" name="object 11"/>
          <p:cNvSpPr txBox="1"/>
          <p:nvPr/>
        </p:nvSpPr>
        <p:spPr>
          <a:xfrm>
            <a:off x="5328286" y="304800"/>
            <a:ext cx="1955164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Dña. 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Teresita Rendón</a:t>
            </a:r>
          </a:p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Catedrática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de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Derecho Adminsitrativo  Universidad 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de Guanajuato</a:t>
            </a:r>
            <a:endParaRPr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0" name="object 6"/>
          <p:cNvSpPr txBox="1"/>
          <p:nvPr/>
        </p:nvSpPr>
        <p:spPr>
          <a:xfrm>
            <a:off x="458944" y="2424752"/>
            <a:ext cx="1954530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spc="5" dirty="0" err="1">
                <a:solidFill>
                  <a:srgbClr val="EDA664"/>
                </a:solidFill>
                <a:latin typeface="Tahoma"/>
                <a:cs typeface="Tahoma"/>
              </a:rPr>
              <a:t>Coordinación</a:t>
            </a:r>
            <a:r>
              <a:rPr sz="800" spc="5" dirty="0">
                <a:solidFill>
                  <a:srgbClr val="EDA664"/>
                </a:solidFill>
                <a:latin typeface="Tahoma"/>
                <a:cs typeface="Tahoma"/>
              </a:rPr>
              <a:t> </a:t>
            </a:r>
            <a:r>
              <a:rPr sz="800" dirty="0" err="1">
                <a:solidFill>
                  <a:srgbClr val="EDA664"/>
                </a:solidFill>
                <a:latin typeface="Tahoma"/>
                <a:cs typeface="Tahoma"/>
              </a:rPr>
              <a:t>en</a:t>
            </a:r>
            <a:r>
              <a:rPr lang="es-ES" sz="800" dirty="0">
                <a:solidFill>
                  <a:srgbClr val="EDA664"/>
                </a:solidFill>
                <a:latin typeface="Tahoma"/>
                <a:cs typeface="Tahoma"/>
              </a:rPr>
              <a:t> </a:t>
            </a:r>
            <a:r>
              <a:rPr lang="es-ES" sz="800" spc="30" dirty="0">
                <a:solidFill>
                  <a:srgbClr val="EDA664"/>
                </a:solidFill>
                <a:latin typeface="Tahoma"/>
                <a:cs typeface="Tahoma"/>
              </a:rPr>
              <a:t>México:</a:t>
            </a:r>
            <a:endParaRPr sz="800" dirty="0">
              <a:latin typeface="Tahoma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565"/>
              </a:spcBef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Luis José </a:t>
            </a:r>
            <a:r>
              <a:rPr lang="es-ES"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Bejar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Rivera</a:t>
            </a:r>
            <a:endParaRPr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 de Derecho Administrativo  Universidad 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Panamericana</a:t>
            </a:r>
            <a:endParaRPr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1" name="object 6"/>
          <p:cNvSpPr txBox="1"/>
          <p:nvPr/>
        </p:nvSpPr>
        <p:spPr>
          <a:xfrm>
            <a:off x="452120" y="3094510"/>
            <a:ext cx="2183130" cy="41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565"/>
              </a:spcBef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Juan Manuel Otero</a:t>
            </a:r>
            <a:endParaRPr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</a:pP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Director de la Maestría de Derecho Administrativo Universidad Panamericana</a:t>
            </a:r>
            <a:endParaRPr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4" name="object 8"/>
          <p:cNvSpPr txBox="1"/>
          <p:nvPr/>
        </p:nvSpPr>
        <p:spPr>
          <a:xfrm>
            <a:off x="2689860" y="793651"/>
            <a:ext cx="2412179" cy="95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 err="1">
                <a:solidFill>
                  <a:srgbClr val="EDA664"/>
                </a:solidFill>
                <a:latin typeface="Tahoma"/>
                <a:cs typeface="Tahoma"/>
              </a:rPr>
              <a:t>Coordinación</a:t>
            </a:r>
            <a:r>
              <a:rPr sz="800" spc="5" dirty="0">
                <a:solidFill>
                  <a:srgbClr val="EDA664"/>
                </a:solidFill>
                <a:latin typeface="Tahoma"/>
                <a:cs typeface="Tahoma"/>
              </a:rPr>
              <a:t> </a:t>
            </a:r>
            <a:r>
              <a:rPr sz="800" dirty="0" err="1">
                <a:solidFill>
                  <a:srgbClr val="EDA664"/>
                </a:solidFill>
                <a:latin typeface="Tahoma"/>
                <a:cs typeface="Tahoma"/>
              </a:rPr>
              <a:t>en</a:t>
            </a:r>
            <a:r>
              <a:rPr lang="es-ES" sz="800" dirty="0">
                <a:solidFill>
                  <a:srgbClr val="EDA664"/>
                </a:solidFill>
                <a:latin typeface="Tahoma"/>
                <a:cs typeface="Tahoma"/>
              </a:rPr>
              <a:t> </a:t>
            </a:r>
            <a:r>
              <a:rPr lang="es-ES" sz="800" spc="-5" dirty="0">
                <a:solidFill>
                  <a:srgbClr val="EDA664"/>
                </a:solidFill>
                <a:latin typeface="Tahoma"/>
                <a:cs typeface="Tahoma"/>
              </a:rPr>
              <a:t>España (Subdirectora de las Jornadas)</a:t>
            </a:r>
            <a:r>
              <a:rPr sz="800" spc="-5" dirty="0">
                <a:solidFill>
                  <a:srgbClr val="EDA664"/>
                </a:solidFill>
                <a:latin typeface="Tahoma"/>
                <a:cs typeface="Tahoma"/>
              </a:rPr>
              <a:t>:</a:t>
            </a:r>
            <a:endParaRPr lang="es-ES" sz="800" spc="-5" dirty="0">
              <a:solidFill>
                <a:srgbClr val="EDA664"/>
              </a:solidFill>
              <a:latin typeface="Tahoma"/>
              <a:cs typeface="Tahoma"/>
            </a:endParaRPr>
          </a:p>
          <a:p>
            <a:pPr marL="12700" marR="5080">
              <a:lnSpc>
                <a:spcPts val="1080"/>
              </a:lnSpc>
            </a:pP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Dña. Almudena Fernández </a:t>
            </a:r>
            <a:r>
              <a:rPr lang="es-ES"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Carballal</a:t>
            </a:r>
            <a:endParaRPr lang="es-ES"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15"/>
              </a:spcBef>
            </a:pP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Profesora Titular de Derecho Administrativo</a:t>
            </a:r>
          </a:p>
          <a:p>
            <a:pPr marL="12700" marR="5080">
              <a:lnSpc>
                <a:spcPts val="1080"/>
              </a:lnSpc>
              <a:spcBef>
                <a:spcPts val="15"/>
              </a:spcBef>
            </a:pP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Universidad de A </a:t>
            </a:r>
            <a:r>
              <a:rPr lang="es-ES" sz="750" spc="-20" dirty="0" smtClean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Coruña</a:t>
            </a:r>
          </a:p>
          <a:p>
            <a:pPr marL="12700" marR="5080">
              <a:lnSpc>
                <a:spcPts val="1080"/>
              </a:lnSpc>
              <a:spcBef>
                <a:spcPts val="15"/>
              </a:spcBef>
            </a:pPr>
            <a:r>
              <a:rPr lang="es-ES" sz="750" spc="-20" dirty="0" smtClean="0">
                <a:solidFill>
                  <a:schemeClr val="accent6"/>
                </a:solidFill>
                <a:latin typeface="Century Gothic" panose="020B0502020202020204" pitchFamily="34" charset="0"/>
                <a:cs typeface="Tahoma"/>
              </a:rPr>
              <a:t> </a:t>
            </a:r>
          </a:p>
          <a:p>
            <a:pPr marL="12700" marR="5080">
              <a:lnSpc>
                <a:spcPts val="1080"/>
              </a:lnSpc>
              <a:spcBef>
                <a:spcPts val="15"/>
              </a:spcBef>
            </a:pPr>
            <a:r>
              <a:rPr lang="es-ES" sz="750" spc="-20" dirty="0" smtClean="0">
                <a:solidFill>
                  <a:schemeClr val="accent6"/>
                </a:solidFill>
                <a:latin typeface="Century Gothic" panose="020B0502020202020204" pitchFamily="34" charset="0"/>
                <a:cs typeface="Tahoma"/>
              </a:rPr>
              <a:t>++</a:t>
            </a:r>
            <a:endParaRPr sz="750" spc="-20" dirty="0">
              <a:solidFill>
                <a:schemeClr val="accent6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58944" y="4267200"/>
            <a:ext cx="2100106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 err="1">
                <a:solidFill>
                  <a:srgbClr val="EDA664"/>
                </a:solidFill>
                <a:latin typeface="Tahoma"/>
                <a:cs typeface="Tahoma"/>
              </a:rPr>
              <a:t>Coordinación</a:t>
            </a:r>
            <a:r>
              <a:rPr sz="800" spc="5" dirty="0">
                <a:solidFill>
                  <a:srgbClr val="EDA664"/>
                </a:solidFill>
                <a:latin typeface="Tahoma"/>
                <a:cs typeface="Tahoma"/>
              </a:rPr>
              <a:t> </a:t>
            </a:r>
            <a:r>
              <a:rPr sz="800" dirty="0" err="1">
                <a:solidFill>
                  <a:srgbClr val="EDA664"/>
                </a:solidFill>
                <a:latin typeface="Tahoma"/>
                <a:cs typeface="Tahoma"/>
              </a:rPr>
              <a:t>en</a:t>
            </a:r>
            <a:r>
              <a:rPr lang="es-ES" sz="800" dirty="0">
                <a:solidFill>
                  <a:srgbClr val="EDA664"/>
                </a:solidFill>
                <a:latin typeface="Tahoma"/>
                <a:cs typeface="Tahoma"/>
              </a:rPr>
              <a:t> </a:t>
            </a:r>
            <a:r>
              <a:rPr lang="es-ES" sz="800" spc="-5" dirty="0">
                <a:solidFill>
                  <a:srgbClr val="EDA664"/>
                </a:solidFill>
                <a:latin typeface="Tahoma"/>
                <a:cs typeface="Tahoma"/>
              </a:rPr>
              <a:t>Paraguay:</a:t>
            </a:r>
            <a:endParaRPr sz="800" dirty="0">
              <a:latin typeface="Tahoma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565"/>
              </a:spcBef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Luis Enrique Chase </a:t>
            </a:r>
            <a:r>
              <a:rPr lang="es-ES" sz="75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Plate</a:t>
            </a:r>
            <a:endParaRPr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</a:pP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 de Derecho Administrativo</a:t>
            </a: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 Universidad </a:t>
            </a:r>
            <a:r>
              <a:rPr lang="es-ES"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Nacional de la Asunción</a:t>
            </a:r>
            <a:endParaRPr sz="75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5" name="object 5"/>
          <p:cNvSpPr txBox="1"/>
          <p:nvPr/>
        </p:nvSpPr>
        <p:spPr>
          <a:xfrm>
            <a:off x="2707020" y="1488134"/>
            <a:ext cx="2728630" cy="1464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69135" algn="l"/>
              </a:tabLst>
            </a:pPr>
            <a:r>
              <a:rPr lang="es-ES" sz="700" u="sng" spc="50" dirty="0">
                <a:solidFill>
                  <a:srgbClr val="E37F1C"/>
                </a:solidFill>
                <a:latin typeface="Arial"/>
                <a:cs typeface="Arial"/>
              </a:rPr>
              <a:t>Secretaria Académica</a:t>
            </a:r>
            <a:r>
              <a:rPr sz="700" u="sng" spc="50" dirty="0">
                <a:solidFill>
                  <a:srgbClr val="E37F1C"/>
                </a:solidFill>
                <a:latin typeface="Arial"/>
                <a:cs typeface="Arial"/>
              </a:rPr>
              <a:t>	</a:t>
            </a:r>
            <a:endParaRPr lang="es-ES" sz="700" u="sng" spc="50" dirty="0">
              <a:solidFill>
                <a:srgbClr val="E37F1C"/>
              </a:solidFill>
              <a:latin typeface="Arial"/>
              <a:cs typeface="Arial"/>
            </a:endParaRPr>
          </a:p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lang="pt-BR" sz="70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Dña</a:t>
            </a:r>
            <a:r>
              <a:rPr lang="pt-BR" sz="70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. </a:t>
            </a:r>
            <a:r>
              <a:rPr lang="es-ES" sz="70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María Del Carmen Rodríguez Martín-</a:t>
            </a:r>
            <a:r>
              <a:rPr lang="es-ES" sz="70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Retortillo</a:t>
            </a:r>
            <a:endParaRPr lang="es-ES" sz="70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lang="es-ES" sz="70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(Coordinadora de comunicaciones) </a:t>
            </a:r>
          </a:p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lang="es-ES" sz="70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Dña. Jennifer Sánchez González</a:t>
            </a:r>
          </a:p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lang="pt-BR" sz="70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 Rubén </a:t>
            </a:r>
            <a:r>
              <a:rPr lang="pt-BR" sz="70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Louzao</a:t>
            </a:r>
            <a:r>
              <a:rPr lang="pt-BR" sz="70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pt-BR" sz="70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Zapico</a:t>
            </a:r>
            <a:endParaRPr lang="pt-BR" sz="70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lang="pt-BR" sz="70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Jorge López-Veiga </a:t>
            </a:r>
            <a:r>
              <a:rPr lang="pt-BR" sz="700" spc="-20" dirty="0" err="1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Brea</a:t>
            </a:r>
            <a:endParaRPr lang="pt-BR" sz="700" spc="-20" dirty="0">
              <a:solidFill>
                <a:srgbClr val="77787B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lang="es-ES" sz="70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David Criado Taboada</a:t>
            </a:r>
          </a:p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lang="es-ES" sz="70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Universidad de A Coruña</a:t>
            </a:r>
          </a:p>
          <a:p>
            <a:pPr marL="12700">
              <a:lnSpc>
                <a:spcPct val="100000"/>
              </a:lnSpc>
              <a:tabLst>
                <a:tab pos="1969135" algn="l"/>
              </a:tabLst>
            </a:pPr>
            <a:endParaRPr lang="pt-BR" sz="800" dirty="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6913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6" name="object 5"/>
          <p:cNvSpPr txBox="1"/>
          <p:nvPr/>
        </p:nvSpPr>
        <p:spPr>
          <a:xfrm>
            <a:off x="2635250" y="2477504"/>
            <a:ext cx="1994515" cy="418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69135" algn="l"/>
              </a:tabLst>
            </a:pPr>
            <a:endParaRPr lang="es-ES" sz="1000" u="sng" spc="50" dirty="0">
              <a:solidFill>
                <a:srgbClr val="E37F1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69135" algn="l"/>
              </a:tabLst>
            </a:pPr>
            <a:r>
              <a:rPr lang="es-ES" sz="800" u="sng" spc="50" dirty="0" smtClean="0">
                <a:solidFill>
                  <a:srgbClr val="E37F1C"/>
                </a:solidFill>
                <a:latin typeface="Arial"/>
                <a:cs typeface="Arial"/>
              </a:rPr>
              <a:t>Coordinación académica </a:t>
            </a:r>
            <a:r>
              <a:rPr sz="800" u="sng" spc="50" dirty="0">
                <a:solidFill>
                  <a:srgbClr val="E37F1C"/>
                </a:solidFill>
                <a:latin typeface="Arial"/>
                <a:cs typeface="Arial"/>
              </a:rPr>
              <a:t>	</a:t>
            </a:r>
            <a:endParaRPr lang="es-ES" sz="800" u="sng" spc="50" dirty="0">
              <a:solidFill>
                <a:srgbClr val="E37F1C"/>
              </a:solidFill>
              <a:latin typeface="Arial"/>
              <a:cs typeface="Arial"/>
            </a:endParaRPr>
          </a:p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lang="es-ES" sz="7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D. Ignacio </a:t>
            </a:r>
            <a:r>
              <a:rPr lang="es-ES" sz="7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Herce</a:t>
            </a:r>
            <a:r>
              <a:rPr lang="es-ES" sz="7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Maza</a:t>
            </a:r>
            <a:endParaRPr sz="7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bject 9"/>
          <p:cNvSpPr txBox="1"/>
          <p:nvPr/>
        </p:nvSpPr>
        <p:spPr>
          <a:xfrm>
            <a:off x="2661920" y="4419600"/>
            <a:ext cx="1954530" cy="41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D. Javier Sanz Larruga</a:t>
            </a:r>
          </a:p>
          <a:p>
            <a:pPr marL="12700" marR="5080">
              <a:lnSpc>
                <a:spcPts val="1080"/>
              </a:lnSpc>
              <a:spcBef>
                <a:spcPts val="25"/>
              </a:spcBef>
              <a:tabLst>
                <a:tab pos="1969135" algn="l"/>
              </a:tabLst>
            </a:pPr>
            <a:r>
              <a:rPr sz="750" spc="-20" dirty="0">
                <a:solidFill>
                  <a:srgbClr val="77787B"/>
                </a:solidFill>
                <a:latin typeface="Century Gothic" panose="020B0502020202020204" pitchFamily="34" charset="0"/>
                <a:cs typeface="Tahoma"/>
              </a:rPr>
              <a:t>Catedrático de Derecho Administrativo  Universidad de  A Coruña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n 2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9" y="719554"/>
            <a:ext cx="6054963" cy="445204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35050" y="381000"/>
            <a:ext cx="6019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100" spc="60" dirty="0">
                <a:solidFill>
                  <a:srgbClr val="E99444"/>
                </a:solidFill>
                <a:latin typeface="Arial"/>
                <a:cs typeface="Arial"/>
              </a:rPr>
              <a:t>La buena administración para la realización de los derechos sociales fundamentales</a:t>
            </a:r>
          </a:p>
          <a:p>
            <a:pPr marL="12700">
              <a:lnSpc>
                <a:spcPct val="100000"/>
              </a:lnSpc>
            </a:pPr>
            <a:endParaRPr lang="es-ES" sz="1100" spc="60" dirty="0">
              <a:solidFill>
                <a:srgbClr val="E99444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845" y="489358"/>
            <a:ext cx="306070" cy="4352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200" spc="-50" dirty="0">
                <a:solidFill>
                  <a:srgbClr val="A79677"/>
                </a:solidFill>
                <a:latin typeface="Arial"/>
                <a:cs typeface="Arial"/>
              </a:rPr>
              <a:t>P</a:t>
            </a:r>
            <a:r>
              <a:rPr sz="2200" spc="45" dirty="0">
                <a:solidFill>
                  <a:srgbClr val="A79677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OGRAM</a:t>
            </a:r>
            <a:r>
              <a:rPr sz="2200" spc="-50" dirty="0">
                <a:solidFill>
                  <a:srgbClr val="A79677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CIÓN</a:t>
            </a:r>
            <a:r>
              <a:rPr sz="2200" spc="-6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de</a:t>
            </a:r>
            <a:r>
              <a:rPr sz="2200" spc="-1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A79677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as</a:t>
            </a:r>
            <a:r>
              <a:rPr sz="2200" spc="-1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jo</a:t>
            </a:r>
            <a:r>
              <a:rPr sz="2200" spc="20" dirty="0">
                <a:solidFill>
                  <a:srgbClr val="A79677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nadas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73050" y="0"/>
            <a:ext cx="6740763" cy="326353"/>
          </a:xfrm>
          <a:prstGeom prst="rect">
            <a:avLst/>
          </a:prstGeom>
        </p:spPr>
        <p:txBody>
          <a:bodyPr vert="horz" wrap="square" lIns="0" tIns="94597" rIns="0" bIns="0" rtlCol="0">
            <a:spAutoFit/>
          </a:bodyPr>
          <a:lstStyle/>
          <a:p>
            <a:pPr marL="587375">
              <a:lnSpc>
                <a:spcPct val="100000"/>
              </a:lnSpc>
              <a:tabLst>
                <a:tab pos="800735" algn="l"/>
                <a:tab pos="4052570" algn="l"/>
              </a:tabLst>
            </a:pPr>
            <a:r>
              <a:rPr sz="1500" u="sng" spc="-10" dirty="0"/>
              <a:t> 	</a:t>
            </a:r>
            <a:r>
              <a:rPr lang="es-ES" sz="1500" u="sng" spc="-10" dirty="0"/>
              <a:t>XI Jornadas de Derecho Administrativo Iberoamericano</a:t>
            </a:r>
            <a:r>
              <a:rPr sz="1500" u="sng" spc="-90" dirty="0">
                <a:latin typeface="Arial"/>
                <a:cs typeface="Arial"/>
              </a:rPr>
              <a:t>	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35050" y="729375"/>
            <a:ext cx="6096000" cy="4557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"/>
              </a:spcBef>
            </a:pPr>
            <a:r>
              <a:rPr lang="es-ES" sz="800" spc="-5" dirty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ES" sz="1000" u="sng" spc="2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Lunes,</a:t>
            </a:r>
            <a:r>
              <a:rPr lang="es-ES" sz="1000" u="sng" spc="-2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s-ES" sz="1000" u="sng" spc="9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000" u="sng" spc="-2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marzo </a:t>
            </a:r>
            <a:r>
              <a:rPr lang="es-ES" sz="1000" u="sng" spc="9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000" u="sng" spc="-2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u="sng" spc="-9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es-ES" sz="1000" u="sng" spc="-9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spcBef>
                <a:spcPts val="50"/>
              </a:spcBef>
            </a:pPr>
            <a:endParaRPr lang="es-ES" sz="500" u="sng" spc="-90" dirty="0">
              <a:solidFill>
                <a:srgbClr val="A796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4150" indent="-171450" algn="just">
              <a:spcBef>
                <a:spcPts val="50"/>
              </a:spcBef>
              <a:buFont typeface="Wingdings" panose="05000000000000000000" pitchFamily="2" charset="2"/>
              <a:buChar char="v"/>
            </a:pPr>
            <a:r>
              <a:rPr sz="1000" b="1" spc="-5" dirty="0" smtClean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MAÑANA</a:t>
            </a:r>
            <a:endParaRPr lang="es-ES" sz="1000" b="1" spc="-5" dirty="0" smtClean="0">
              <a:solidFill>
                <a:srgbClr val="A796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4150" indent="-171450" algn="just">
              <a:spcBef>
                <a:spcPts val="50"/>
              </a:spcBef>
              <a:buFont typeface="Wingdings" panose="05000000000000000000" pitchFamily="2" charset="2"/>
              <a:buChar char="v"/>
            </a:pPr>
            <a:endParaRPr lang="es-ES" sz="300" b="1" spc="-5" dirty="0">
              <a:solidFill>
                <a:srgbClr val="A796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algn="just">
              <a:tabLst>
                <a:tab pos="1233805" algn="l"/>
                <a:tab pos="2613660" algn="l"/>
              </a:tabLst>
            </a:pPr>
            <a:r>
              <a:rPr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10:00 </a:t>
            </a:r>
            <a:r>
              <a:rPr sz="9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- 1</a:t>
            </a:r>
            <a:r>
              <a:rPr lang="es-ES" sz="9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</a:t>
            </a:r>
            <a:r>
              <a:rPr sz="9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es-ES" sz="9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r>
              <a:rPr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</a:t>
            </a:r>
            <a:r>
              <a:rPr sz="900" spc="-13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endParaRPr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9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Recogida de </a:t>
            </a: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acreditaciones.</a:t>
            </a:r>
            <a:endParaRPr lang="es-ES" sz="9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 algn="just"/>
            <a:endParaRPr lang="es-ES" sz="500" b="1" dirty="0">
              <a:solidFill>
                <a:srgbClr val="7778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algn="just">
              <a:tabLst>
                <a:tab pos="1233805" algn="l"/>
                <a:tab pos="2613660" algn="l"/>
              </a:tabLst>
            </a:pPr>
            <a:r>
              <a:rPr lang="es-ES"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10:30</a:t>
            </a:r>
            <a:r>
              <a:rPr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r>
              <a:rPr sz="9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1</a:t>
            </a:r>
            <a:r>
              <a:rPr lang="es-ES" sz="9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:00</a:t>
            </a:r>
            <a:r>
              <a:rPr sz="900" spc="-8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sz="900" u="sng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31115" algn="just"/>
            <a:r>
              <a:rPr lang="es-ES" sz="9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Inauguración y presentación de las </a:t>
            </a: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Jornadas.</a:t>
            </a:r>
            <a:endParaRPr lang="es-ES" sz="9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algn="just"/>
            <a:endParaRPr lang="es-ES" sz="5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900" b="1" spc="-80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PAUSA-CAFÉ</a:t>
            </a:r>
            <a:endParaRPr sz="1000" b="1" spc="-80" dirty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algn="just">
              <a:tabLst>
                <a:tab pos="1233805" algn="l"/>
                <a:tab pos="2613660" algn="l"/>
              </a:tabLst>
            </a:pPr>
            <a:endParaRPr lang="es-ES" sz="500" spc="-85" dirty="0" smtClean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algn="just">
              <a:tabLst>
                <a:tab pos="1233805" algn="l"/>
                <a:tab pos="2613660" algn="l"/>
              </a:tabLst>
            </a:pPr>
            <a:r>
              <a:rPr lang="es-ES"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11:30  </a:t>
            </a:r>
            <a:r>
              <a:rPr lang="es-ES" sz="9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</a:t>
            </a:r>
            <a:r>
              <a:rPr lang="es-ES"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12:30</a:t>
            </a:r>
            <a:endParaRPr lang="es-ES" sz="900" spc="-85" dirty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31115" algn="just">
              <a:tabLst>
                <a:tab pos="1233805" algn="l"/>
                <a:tab pos="2613660" algn="l"/>
              </a:tabLst>
            </a:pPr>
            <a:r>
              <a:rPr lang="es-ES" sz="9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Conferencia </a:t>
            </a: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inaugural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180975" marR="31115" algn="just">
              <a:tabLst>
                <a:tab pos="1233805" algn="l"/>
                <a:tab pos="2613660" algn="l"/>
              </a:tabLst>
            </a:pPr>
            <a:r>
              <a:rPr lang="es-E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Profesor José Luis </a:t>
            </a:r>
            <a:r>
              <a:rPr lang="es-ES" sz="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Meilán</a:t>
            </a:r>
            <a:r>
              <a:rPr lang="es-E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Gil (Universidad de A Coruña)</a:t>
            </a:r>
          </a:p>
          <a:p>
            <a:pPr marL="180975" marR="31115" algn="just">
              <a:tabLst>
                <a:tab pos="1233805" algn="l"/>
                <a:tab pos="2613660" algn="l"/>
              </a:tabLst>
            </a:pPr>
            <a:endParaRPr lang="es-ES" sz="900" spc="-85" dirty="0" smtClean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31115" algn="just">
              <a:tabLst>
                <a:tab pos="1233805" algn="l"/>
                <a:tab pos="2613660" algn="l"/>
              </a:tabLst>
            </a:pPr>
            <a:r>
              <a:rPr lang="es-ES"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12:30  </a:t>
            </a:r>
            <a:r>
              <a:rPr lang="es-ES" sz="9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14: </a:t>
            </a:r>
            <a:r>
              <a:rPr lang="es-ES"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00</a:t>
            </a:r>
            <a:endParaRPr lang="es-ES" sz="900" spc="-85" dirty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9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Mesa Redonda 1. “La clausula del Estado social de Derecho y su proyección sobre el Derecho Administrativo</a:t>
            </a: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”.</a:t>
            </a: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Marcelo Laborde (Profesor </a:t>
            </a:r>
            <a:r>
              <a:rPr lang="es-ES_tradnl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Universidad </a:t>
            </a:r>
            <a:r>
              <a:rPr lang="es-ES_tradn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ES_tradnl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Montevideo, Uruguay). </a:t>
            </a: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Dña. Miriam </a:t>
            </a:r>
            <a:r>
              <a:rPr lang="es-ES" sz="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Ivanega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(Profesora </a:t>
            </a:r>
            <a:r>
              <a:rPr lang="es-ES_tradnl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Universidad Austral, Argentina). </a:t>
            </a: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Pablo G. </a:t>
            </a:r>
            <a:r>
              <a:rPr lang="es-ES" sz="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Colantuono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(Profesor Universidad </a:t>
            </a:r>
            <a:r>
              <a:rPr lang="es-E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Nacional del </a:t>
            </a:r>
            <a:r>
              <a:rPr lang="es-ES" sz="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Comahue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Argentina).</a:t>
            </a: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Justo Reyna (Profesor Universidad </a:t>
            </a:r>
            <a:r>
              <a:rPr lang="es-E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Nacional del 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Litoral, Argentina )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s-ES" sz="5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31115" indent="-180975" algn="just">
              <a:spcBef>
                <a:spcPts val="545"/>
              </a:spcBef>
              <a:buFont typeface="Wingdings" panose="05000000000000000000" pitchFamily="2" charset="2"/>
              <a:buChar char="v"/>
              <a:tabLst>
                <a:tab pos="1233805" algn="l"/>
                <a:tab pos="2613660" algn="l"/>
              </a:tabLst>
            </a:pPr>
            <a:r>
              <a:rPr lang="es-ES" sz="1000" b="1" spc="-5" dirty="0" smtClean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TARDE</a:t>
            </a:r>
            <a:endParaRPr lang="es-ES" sz="100" b="1" i="1" spc="45" dirty="0">
              <a:solidFill>
                <a:srgbClr val="7778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9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16:30 – </a:t>
            </a:r>
            <a:r>
              <a:rPr lang="es-ES"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18:00</a:t>
            </a:r>
            <a:endParaRPr lang="es-ES" sz="900" spc="-85" dirty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9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Mesa Redonda 2. “Interés general y Estado social y democrático de Derecho</a:t>
            </a: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”.</a:t>
            </a: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Dña. Mirta Sotelo (Profesora Universidad </a:t>
            </a:r>
            <a:r>
              <a:rPr lang="es-E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Nacional del 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Nordeste, Argentina).</a:t>
            </a: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Don . </a:t>
            </a:r>
            <a:r>
              <a:rPr lang="es-ES" sz="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Jose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Said    ( Profesor de a Universidad de  Buenos Aires y Universidad Nacional del Litoral)</a:t>
            </a: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D. Pablo </a:t>
            </a:r>
            <a:r>
              <a:rPr lang="es-ES" sz="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Schiavi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(Profesor Universidad </a:t>
            </a:r>
            <a:r>
              <a:rPr lang="es-E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Montevideo, Uruguay ).</a:t>
            </a: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Iñigo Sanz Rubiales ( Profesor Universidad de Valladolid)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n 2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9" y="719554"/>
            <a:ext cx="6054963" cy="445204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35050" y="381000"/>
            <a:ext cx="6019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100" spc="60" dirty="0">
                <a:solidFill>
                  <a:srgbClr val="E99444"/>
                </a:solidFill>
                <a:latin typeface="Arial"/>
                <a:cs typeface="Arial"/>
              </a:rPr>
              <a:t>La buena administración para la realización de los derechos sociales fundamentales</a:t>
            </a:r>
          </a:p>
          <a:p>
            <a:pPr marL="12700">
              <a:lnSpc>
                <a:spcPct val="100000"/>
              </a:lnSpc>
            </a:pPr>
            <a:endParaRPr lang="es-ES" sz="1100" spc="60" dirty="0">
              <a:solidFill>
                <a:srgbClr val="E99444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845" y="489358"/>
            <a:ext cx="306070" cy="4352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200" spc="-50" dirty="0">
                <a:solidFill>
                  <a:srgbClr val="A79677"/>
                </a:solidFill>
                <a:latin typeface="Arial"/>
                <a:cs typeface="Arial"/>
              </a:rPr>
              <a:t>P</a:t>
            </a:r>
            <a:r>
              <a:rPr sz="2200" spc="45" dirty="0">
                <a:solidFill>
                  <a:srgbClr val="A79677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OGRAM</a:t>
            </a:r>
            <a:r>
              <a:rPr sz="2200" spc="-50" dirty="0">
                <a:solidFill>
                  <a:srgbClr val="A79677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CIÓN</a:t>
            </a:r>
            <a:r>
              <a:rPr sz="2200" spc="-6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de</a:t>
            </a:r>
            <a:r>
              <a:rPr sz="2200" spc="-1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A79677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as</a:t>
            </a:r>
            <a:r>
              <a:rPr sz="2200" spc="-1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jo</a:t>
            </a:r>
            <a:r>
              <a:rPr sz="2200" spc="20" dirty="0">
                <a:solidFill>
                  <a:srgbClr val="A79677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nadas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73050" y="0"/>
            <a:ext cx="6740763" cy="326353"/>
          </a:xfrm>
          <a:prstGeom prst="rect">
            <a:avLst/>
          </a:prstGeom>
        </p:spPr>
        <p:txBody>
          <a:bodyPr vert="horz" wrap="square" lIns="0" tIns="94597" rIns="0" bIns="0" rtlCol="0">
            <a:spAutoFit/>
          </a:bodyPr>
          <a:lstStyle/>
          <a:p>
            <a:pPr marL="587375">
              <a:lnSpc>
                <a:spcPct val="100000"/>
              </a:lnSpc>
              <a:tabLst>
                <a:tab pos="800735" algn="l"/>
                <a:tab pos="4052570" algn="l"/>
              </a:tabLst>
            </a:pPr>
            <a:r>
              <a:rPr sz="1500" u="sng" spc="-10" dirty="0"/>
              <a:t> 	</a:t>
            </a:r>
            <a:r>
              <a:rPr lang="es-ES" sz="1500" u="sng" spc="-10" dirty="0"/>
              <a:t>XI Jornadas de Derecho Administrativo Iberoamericano</a:t>
            </a:r>
            <a:r>
              <a:rPr sz="1500" u="sng" spc="-90" dirty="0">
                <a:latin typeface="Arial"/>
                <a:cs typeface="Arial"/>
              </a:rPr>
              <a:t>	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68719" y="550277"/>
            <a:ext cx="6162331" cy="4239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spcBef>
                <a:spcPts val="50"/>
              </a:spcBef>
            </a:pPr>
            <a:r>
              <a:rPr lang="es-ES" sz="700" spc="-5" dirty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ES" sz="1000" u="sng" spc="2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Martes, 20 de marzo de </a:t>
            </a:r>
            <a:r>
              <a:rPr lang="es-ES" sz="1000" u="sng" spc="25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es-ES" sz="1000" u="sng" spc="25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40029" algn="just"/>
            <a:endParaRPr lang="es-ES" sz="500" dirty="0">
              <a:solidFill>
                <a:srgbClr val="7778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4150" indent="-171450" algn="just">
              <a:buFont typeface="Wingdings" panose="05000000000000000000" pitchFamily="2" charset="2"/>
              <a:buChar char="v"/>
            </a:pPr>
            <a:r>
              <a:rPr lang="es-ES" sz="1000" b="1" spc="-5" dirty="0" smtClean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MAÑANA</a:t>
            </a:r>
          </a:p>
          <a:p>
            <a:pPr marL="184150" indent="-171450" algn="just">
              <a:buFont typeface="Wingdings" panose="05000000000000000000" pitchFamily="2" charset="2"/>
              <a:buChar char="v"/>
            </a:pPr>
            <a:endParaRPr lang="es-ES" sz="5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algn="just"/>
            <a:r>
              <a:rPr lang="es-ES" sz="9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9:30 - </a:t>
            </a:r>
            <a:r>
              <a:rPr lang="es-ES"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11:00</a:t>
            </a:r>
            <a:r>
              <a:rPr lang="es-ES" sz="900" spc="-13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lang="es-ES" sz="900" u="sng" spc="-13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s-ES" sz="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9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Mesa Redonda 3. “Fundamento, concepto y caracterización de los derechos sociales fundamentales”.</a:t>
            </a: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Augusto Durán</a:t>
            </a:r>
            <a:r>
              <a:rPr lang="es-ES" sz="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(Profesor Universidad </a:t>
            </a:r>
            <a:r>
              <a:rPr lang="es-E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Católica del 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Uruguay, Argentina ).</a:t>
            </a: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</a:t>
            </a:r>
            <a:r>
              <a:rPr lang="es-ES" sz="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Willliam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Zambrano (Profesor Universidad </a:t>
            </a:r>
            <a:r>
              <a:rPr lang="es-E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del 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Rosario, Colombia).</a:t>
            </a: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Rafael </a:t>
            </a:r>
            <a:r>
              <a:rPr lang="es-ES" sz="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Dickson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Morales (Profesor Universidad Autónoma de Santo Domingo).</a:t>
            </a: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Dña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Raquel  </a:t>
            </a:r>
            <a:r>
              <a:rPr lang="es-ES" sz="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Alianak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(Profesora Universidad Nacional De Rosario, Argentina)</a:t>
            </a: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endParaRPr lang="es-ES" sz="100" spc="-85" dirty="0" smtClean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900" b="1" spc="-80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PAUSA </a:t>
            </a:r>
            <a:r>
              <a:rPr lang="es-ES" sz="900" b="1" spc="-8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</a:t>
            </a:r>
            <a:r>
              <a:rPr lang="es-ES" sz="900" b="1" spc="-80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CAFÉ</a:t>
            </a: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endParaRPr lang="es-ES" sz="400" spc="-80" dirty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algn="just">
              <a:tabLst>
                <a:tab pos="1233805" algn="l"/>
                <a:tab pos="2613660" algn="l"/>
              </a:tabLst>
            </a:pPr>
            <a:r>
              <a:rPr lang="es-ES" sz="9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11:30 - </a:t>
            </a:r>
            <a:r>
              <a:rPr lang="es-ES"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13:15</a:t>
            </a:r>
            <a:endParaRPr lang="es-ES" sz="900" spc="-85" dirty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9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Mesa redonda 4. “Exigibilidad de los derechos sociales fundamentales”.</a:t>
            </a: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Juan Carlos Morón (Profesor Universidad </a:t>
            </a:r>
            <a:r>
              <a:rPr lang="es-E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Católica del 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Perú, Perú).</a:t>
            </a: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Hugo G. Elías (Juez de lo  Contencioso-administrativo de </a:t>
            </a:r>
            <a:r>
              <a:rPr lang="es-ES" sz="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Entrerríos</a:t>
            </a: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Argentina ). </a:t>
            </a: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 Luis Eduardo Rey  Vázquez (Universidad Nacional del Nordeste, Argentina ). </a:t>
            </a: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 Oliver Castañeda Correa (Gobierno de la Ciudad de México).</a:t>
            </a:r>
            <a:endParaRPr lang="es-ES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84150" marR="31115" indent="-171450" algn="just">
              <a:spcBef>
                <a:spcPts val="545"/>
              </a:spcBef>
              <a:buFont typeface="Wingdings" panose="05000000000000000000" pitchFamily="2" charset="2"/>
              <a:buChar char="v"/>
              <a:tabLst>
                <a:tab pos="1233805" algn="l"/>
                <a:tab pos="2613660" algn="l"/>
              </a:tabLst>
            </a:pPr>
            <a:r>
              <a:rPr lang="es-ES" sz="900" b="1" spc="-5" dirty="0" smtClean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TARDE (</a:t>
            </a:r>
            <a:r>
              <a:rPr lang="es-ES" sz="900" b="1" spc="-5" dirty="0" err="1" smtClean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Facultade</a:t>
            </a:r>
            <a:r>
              <a:rPr lang="es-ES" sz="900" b="1" spc="-5" dirty="0" smtClean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Dereito).</a:t>
            </a: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900" b="1" i="1" dirty="0" smtClean="0">
                <a:solidFill>
                  <a:schemeClr val="accent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16:30-17.45</a:t>
            </a:r>
            <a:endParaRPr lang="es-ES" sz="900" b="1" i="1" dirty="0">
              <a:solidFill>
                <a:schemeClr val="accent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Seminario </a:t>
            </a:r>
            <a:r>
              <a:rPr lang="es-ES" sz="9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Metodológico sobre Estudios de Doctorado (DAI).  Escuela Internacional de </a:t>
            </a: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Doctorado. Don Rodolfo Barreiro.</a:t>
            </a:r>
            <a:endParaRPr lang="es-ES" sz="9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31115" algn="just">
              <a:spcBef>
                <a:spcPts val="545"/>
              </a:spcBef>
              <a:tabLst>
                <a:tab pos="1233805" algn="l"/>
                <a:tab pos="2613660" algn="l"/>
              </a:tabLst>
            </a:pPr>
            <a:r>
              <a:rPr lang="es-ES" sz="9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18:00 </a:t>
            </a:r>
            <a:endParaRPr lang="es-ES" sz="800" b="1" spc="-85" dirty="0" smtClean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31115" algn="just">
              <a:spcBef>
                <a:spcPts val="545"/>
              </a:spcBef>
              <a:tabLst>
                <a:tab pos="1233805" algn="l"/>
                <a:tab pos="2613660" algn="l"/>
              </a:tabLst>
            </a:pPr>
            <a:r>
              <a:rPr lang="es-ES" sz="800" b="1" spc="-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Presentación Libros Derecho Administrativo Iberoamericano 2017</a:t>
            </a:r>
            <a:endParaRPr lang="es-ES" sz="800" b="1" spc="-85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 algn="just">
              <a:tabLst>
                <a:tab pos="1233805" algn="l"/>
                <a:tab pos="2613660" algn="l"/>
              </a:tabLst>
            </a:pPr>
            <a:endParaRPr lang="es-ES" sz="500" spc="-35" dirty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38163" marR="240029" indent="-92075">
              <a:spcBef>
                <a:spcPts val="260"/>
              </a:spcBef>
              <a:buFont typeface="Arial" panose="020B0604020202020204" pitchFamily="34" charset="0"/>
              <a:buChar char="•"/>
              <a:tabLst>
                <a:tab pos="1233805" algn="l"/>
                <a:tab pos="2613660" algn="l"/>
              </a:tabLst>
            </a:pP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3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n 2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9" y="719554"/>
            <a:ext cx="6054963" cy="445204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35050" y="381000"/>
            <a:ext cx="6019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100" spc="60" dirty="0">
                <a:solidFill>
                  <a:srgbClr val="E99444"/>
                </a:solidFill>
                <a:latin typeface="Arial"/>
                <a:cs typeface="Arial"/>
              </a:rPr>
              <a:t>La buena administración para la realización de los derechos sociales fundamentales</a:t>
            </a:r>
          </a:p>
          <a:p>
            <a:pPr marL="12700">
              <a:lnSpc>
                <a:spcPct val="100000"/>
              </a:lnSpc>
            </a:pPr>
            <a:endParaRPr lang="es-ES" sz="1100" spc="60" dirty="0">
              <a:solidFill>
                <a:srgbClr val="E99444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845" y="489358"/>
            <a:ext cx="306070" cy="4352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200" spc="-50" dirty="0">
                <a:solidFill>
                  <a:srgbClr val="A79677"/>
                </a:solidFill>
                <a:latin typeface="Arial"/>
                <a:cs typeface="Arial"/>
              </a:rPr>
              <a:t>P</a:t>
            </a:r>
            <a:r>
              <a:rPr sz="2200" spc="45" dirty="0">
                <a:solidFill>
                  <a:srgbClr val="A79677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OGRAM</a:t>
            </a:r>
            <a:r>
              <a:rPr sz="2200" spc="-50" dirty="0">
                <a:solidFill>
                  <a:srgbClr val="A79677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CIÓN</a:t>
            </a:r>
            <a:r>
              <a:rPr sz="2200" spc="-6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de</a:t>
            </a:r>
            <a:r>
              <a:rPr sz="2200" spc="-1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A79677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as</a:t>
            </a:r>
            <a:r>
              <a:rPr sz="2200" spc="-1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jo</a:t>
            </a:r>
            <a:r>
              <a:rPr sz="2200" spc="20" dirty="0">
                <a:solidFill>
                  <a:srgbClr val="A79677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nadas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73050" y="0"/>
            <a:ext cx="6740763" cy="326353"/>
          </a:xfrm>
          <a:prstGeom prst="rect">
            <a:avLst/>
          </a:prstGeom>
        </p:spPr>
        <p:txBody>
          <a:bodyPr vert="horz" wrap="square" lIns="0" tIns="94597" rIns="0" bIns="0" rtlCol="0">
            <a:spAutoFit/>
          </a:bodyPr>
          <a:lstStyle/>
          <a:p>
            <a:pPr marL="587375">
              <a:lnSpc>
                <a:spcPct val="100000"/>
              </a:lnSpc>
              <a:tabLst>
                <a:tab pos="800735" algn="l"/>
                <a:tab pos="4052570" algn="l"/>
              </a:tabLst>
            </a:pPr>
            <a:r>
              <a:rPr sz="1500" u="sng" spc="-10" dirty="0"/>
              <a:t> 	</a:t>
            </a:r>
            <a:r>
              <a:rPr lang="es-ES" sz="1500" u="sng" spc="-10" dirty="0"/>
              <a:t>XI Jornadas de Derecho Administrativo Iberoamericano</a:t>
            </a:r>
            <a:r>
              <a:rPr sz="1500" u="sng" spc="-90" dirty="0">
                <a:latin typeface="Arial"/>
                <a:cs typeface="Arial"/>
              </a:rPr>
              <a:t>	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35050" y="729375"/>
            <a:ext cx="6096000" cy="4478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115" algn="just">
              <a:spcBef>
                <a:spcPts val="50"/>
              </a:spcBef>
              <a:tabLst>
                <a:tab pos="1233805" algn="l"/>
                <a:tab pos="2613660" algn="l"/>
              </a:tabLst>
            </a:pPr>
            <a:r>
              <a:rPr lang="es-ES" sz="1000" u="sng" spc="25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Miércoles</a:t>
            </a:r>
            <a:r>
              <a:rPr lang="es-ES" sz="1000" u="sng" spc="2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21 de marzo de </a:t>
            </a:r>
            <a:r>
              <a:rPr lang="es-ES" sz="1000" u="sng" spc="25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</a:p>
          <a:p>
            <a:pPr marR="31115">
              <a:spcBef>
                <a:spcPts val="545"/>
              </a:spcBef>
              <a:tabLst>
                <a:tab pos="1233805" algn="l"/>
                <a:tab pos="2613660" algn="l"/>
              </a:tabLst>
            </a:pPr>
            <a:endParaRPr lang="es-ES" sz="100" b="1" spc="-5" dirty="0" smtClean="0">
              <a:solidFill>
                <a:srgbClr val="A796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2700" marR="31115" indent="-171450">
              <a:spcBef>
                <a:spcPts val="545"/>
              </a:spcBef>
              <a:buFont typeface="Wingdings" panose="05000000000000000000" pitchFamily="2" charset="2"/>
              <a:buChar char="v"/>
              <a:tabLst>
                <a:tab pos="1233805" algn="l"/>
                <a:tab pos="2613660" algn="l"/>
              </a:tabLst>
            </a:pPr>
            <a:r>
              <a:rPr lang="es-ES" sz="1000" b="1" spc="-5" dirty="0" smtClean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MAÑANA</a:t>
            </a:r>
          </a:p>
          <a:p>
            <a:pPr marL="12700" marR="31115" indent="-171450">
              <a:spcBef>
                <a:spcPts val="545"/>
              </a:spcBef>
              <a:buFont typeface="Wingdings" panose="05000000000000000000" pitchFamily="2" charset="2"/>
              <a:buChar char="v"/>
              <a:tabLst>
                <a:tab pos="1233805" algn="l"/>
                <a:tab pos="2613660" algn="l"/>
              </a:tabLst>
            </a:pPr>
            <a:endParaRPr lang="es-ES" sz="100" b="1" spc="-5" dirty="0">
              <a:solidFill>
                <a:srgbClr val="A796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>
              <a:lnSpc>
                <a:spcPct val="100000"/>
              </a:lnSpc>
              <a:tabLst>
                <a:tab pos="1233805" algn="l"/>
                <a:tab pos="2613660" algn="l"/>
              </a:tabLst>
            </a:pPr>
            <a:r>
              <a:rPr lang="es-ES" sz="10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9:30 - 11:00</a:t>
            </a:r>
          </a:p>
          <a:p>
            <a:pPr marL="180975" marR="240029" algn="just">
              <a:lnSpc>
                <a:spcPct val="100000"/>
              </a:lnSpc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Mesa redonda 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5. </a:t>
            </a: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</a:t>
            </a:r>
            <a:r>
              <a:rPr lang="es-ES" sz="1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Justiciabilidad</a:t>
            </a: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los derechos sociales fundamentales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”.</a:t>
            </a:r>
            <a:endParaRPr lang="es-ES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Manlio F. Casarín (Profesor Universidad Veracruzana, México). </a:t>
            </a: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Enrique Mena (Profesor Universidad Centroamericana de El Salvador, El Salvador). </a:t>
            </a: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Gabriel M. </a:t>
            </a:r>
            <a:r>
              <a:rPr lang="es-E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Astarloa</a:t>
            </a: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(Procurador General de la Ciudad  Autónoma de Buenos Aires, Argentina ). </a:t>
            </a:r>
            <a:endParaRPr lang="es-ES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Guillermo </a:t>
            </a: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Sánchez 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Luque (Consejero </a:t>
            </a: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Estado de Colombia).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920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Alberto </a:t>
            </a:r>
            <a:r>
              <a:rPr lang="es-E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Spota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(Profesor Universidad </a:t>
            </a: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Buenos 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Aires, Argentina).</a:t>
            </a:r>
          </a:p>
          <a:p>
            <a:pPr marL="446088" algn="just"/>
            <a:endParaRPr lang="es-ES" sz="5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b="1" spc="-80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PAUSA </a:t>
            </a:r>
            <a:r>
              <a:rPr lang="es-ES" sz="1000" b="1" spc="-8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CAFÉ</a:t>
            </a:r>
          </a:p>
          <a:p>
            <a:pPr marL="180975" marR="31115">
              <a:tabLst>
                <a:tab pos="1233805" algn="l"/>
                <a:tab pos="2613660" algn="l"/>
              </a:tabLst>
            </a:pPr>
            <a:endParaRPr lang="es-ES" sz="500" spc="-80" dirty="0" smtClean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31115">
              <a:tabLst>
                <a:tab pos="1233805" algn="l"/>
                <a:tab pos="2613660" algn="l"/>
              </a:tabLst>
            </a:pPr>
            <a:r>
              <a:rPr lang="es-ES" sz="1000" spc="-80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11.30-13.00</a:t>
            </a:r>
            <a:endParaRPr lang="es-ES" sz="1000" spc="-80" dirty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Mesa redonda 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6. </a:t>
            </a: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“Calidad de los servicios 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sociales”.</a:t>
            </a:r>
            <a:endParaRPr lang="es-ES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38163" marR="240029" indent="-92075" algn="just">
              <a:lnSpc>
                <a:spcPct val="150000"/>
              </a:lnSpc>
              <a:spcBef>
                <a:spcPts val="260"/>
              </a:spcBef>
              <a:buFont typeface="Arial" panose="020B0604020202020204" pitchFamily="34" charset="0"/>
              <a:buChar char="•"/>
              <a:tabLst>
                <a:tab pos="1233805" algn="l"/>
                <a:tab pos="2613660" algn="l"/>
              </a:tabLst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Dña. </a:t>
            </a:r>
            <a:r>
              <a:rPr lang="es-E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Imgard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Lepenies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(Profesora Universidad Nacional del Litoral. Argentina).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marR="240029" indent="-92075" algn="just">
              <a:lnSpc>
                <a:spcPct val="150000"/>
              </a:lnSpc>
              <a:spcBef>
                <a:spcPts val="260"/>
              </a:spcBef>
              <a:buFont typeface="Arial" panose="020B0604020202020204" pitchFamily="34" charset="0"/>
              <a:buChar char="•"/>
              <a:tabLst>
                <a:tab pos="1233805" algn="l"/>
                <a:tab pos="2613660" algn="l"/>
              </a:tabLst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Alejandro </a:t>
            </a: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Pérez </a:t>
            </a:r>
            <a:r>
              <a:rPr lang="es-E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Hualde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(Profesor Universidad </a:t>
            </a: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Nacional de 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Cuyo, Argentina ).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marR="240029" indent="-92075" algn="just">
              <a:lnSpc>
                <a:spcPct val="150000"/>
              </a:lnSpc>
              <a:spcBef>
                <a:spcPts val="260"/>
              </a:spcBef>
              <a:buFont typeface="Arial" panose="020B0604020202020204" pitchFamily="34" charset="0"/>
              <a:buChar char="•"/>
              <a:tabLst>
                <a:tab pos="1233805" algn="l"/>
                <a:tab pos="2613660" algn="l"/>
              </a:tabLst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Alejandro Barreto (Profesor Universidad </a:t>
            </a: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La 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Sabana, Colombia). 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marR="240029" indent="-92075" algn="just">
              <a:lnSpc>
                <a:spcPct val="150000"/>
              </a:lnSpc>
              <a:spcBef>
                <a:spcPts val="260"/>
              </a:spcBef>
              <a:buFont typeface="Arial" panose="020B0604020202020204" pitchFamily="34" charset="0"/>
              <a:buChar char="•"/>
              <a:tabLst>
                <a:tab pos="1233805" algn="l"/>
                <a:tab pos="2613660" algn="l"/>
              </a:tabLst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Enrique Rivero ( profesor de la Universidad de Salamanca)</a:t>
            </a:r>
          </a:p>
          <a:p>
            <a:pPr marL="538163" marR="240029" indent="-92075" algn="just">
              <a:spcBef>
                <a:spcPts val="260"/>
              </a:spcBef>
              <a:buFont typeface="Arial" panose="020B0604020202020204" pitchFamily="34" charset="0"/>
              <a:buChar char="•"/>
              <a:tabLst>
                <a:tab pos="1233805" algn="l"/>
                <a:tab pos="2613660" algn="l"/>
              </a:tabLst>
            </a:pPr>
            <a:endParaRPr lang="es-ES" sz="5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spc="-8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13.00 – 13.45</a:t>
            </a:r>
            <a:r>
              <a:rPr lang="es-ES" sz="1000" spc="-80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</a:p>
          <a:p>
            <a:pPr marL="180975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Comisión académica DAI/Reunión Jurado Premio a la mejor tesis DAI (2016-2017). </a:t>
            </a:r>
            <a:endParaRPr lang="es-ES" sz="1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endParaRPr lang="es-ES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endParaRPr lang="es-ES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8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n 2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489358"/>
            <a:ext cx="6054963" cy="445204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35050" y="381000"/>
            <a:ext cx="6019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100" spc="60" dirty="0">
                <a:solidFill>
                  <a:srgbClr val="E99444"/>
                </a:solidFill>
                <a:latin typeface="Arial"/>
                <a:cs typeface="Arial"/>
              </a:rPr>
              <a:t>La buena administración para la realización de los derechos sociales fundamentales</a:t>
            </a:r>
          </a:p>
          <a:p>
            <a:pPr marL="12700">
              <a:lnSpc>
                <a:spcPct val="100000"/>
              </a:lnSpc>
            </a:pPr>
            <a:endParaRPr lang="es-ES" sz="1100" spc="60" dirty="0">
              <a:solidFill>
                <a:srgbClr val="E99444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845" y="489358"/>
            <a:ext cx="306070" cy="4352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200" spc="-50" dirty="0">
                <a:solidFill>
                  <a:srgbClr val="A79677"/>
                </a:solidFill>
                <a:latin typeface="Arial"/>
                <a:cs typeface="Arial"/>
              </a:rPr>
              <a:t>P</a:t>
            </a:r>
            <a:r>
              <a:rPr sz="2200" spc="45" dirty="0">
                <a:solidFill>
                  <a:srgbClr val="A79677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OGRAM</a:t>
            </a:r>
            <a:r>
              <a:rPr sz="2200" spc="-50" dirty="0">
                <a:solidFill>
                  <a:srgbClr val="A79677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CIÓN</a:t>
            </a:r>
            <a:r>
              <a:rPr sz="2200" spc="-6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de</a:t>
            </a:r>
            <a:r>
              <a:rPr sz="2200" spc="-1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A79677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as</a:t>
            </a:r>
            <a:r>
              <a:rPr sz="2200" spc="-1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jo</a:t>
            </a:r>
            <a:r>
              <a:rPr sz="2200" spc="20" dirty="0">
                <a:solidFill>
                  <a:srgbClr val="A79677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nadas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73050" y="0"/>
            <a:ext cx="6740763" cy="326353"/>
          </a:xfrm>
          <a:prstGeom prst="rect">
            <a:avLst/>
          </a:prstGeom>
        </p:spPr>
        <p:txBody>
          <a:bodyPr vert="horz" wrap="square" lIns="0" tIns="94597" rIns="0" bIns="0" rtlCol="0">
            <a:spAutoFit/>
          </a:bodyPr>
          <a:lstStyle/>
          <a:p>
            <a:pPr marL="587375">
              <a:lnSpc>
                <a:spcPct val="100000"/>
              </a:lnSpc>
              <a:tabLst>
                <a:tab pos="800735" algn="l"/>
                <a:tab pos="4052570" algn="l"/>
              </a:tabLst>
            </a:pPr>
            <a:r>
              <a:rPr sz="1500" u="sng" spc="-10" dirty="0"/>
              <a:t> 	</a:t>
            </a:r>
            <a:r>
              <a:rPr lang="es-ES" sz="1500" u="sng" spc="-10" dirty="0"/>
              <a:t>XI Jornadas de Derecho Administrativo Iberoamericano</a:t>
            </a:r>
            <a:r>
              <a:rPr sz="1500" u="sng" spc="-90" dirty="0">
                <a:latin typeface="Arial"/>
                <a:cs typeface="Arial"/>
              </a:rPr>
              <a:t>	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35050" y="729375"/>
            <a:ext cx="6096000" cy="3595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115" algn="just">
              <a:spcBef>
                <a:spcPts val="50"/>
              </a:spcBef>
              <a:tabLst>
                <a:tab pos="1233805" algn="l"/>
                <a:tab pos="2613660" algn="l"/>
              </a:tabLst>
            </a:pPr>
            <a:r>
              <a:rPr lang="es-ES" sz="1000" u="sng" spc="25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Miércoles</a:t>
            </a:r>
            <a:r>
              <a:rPr lang="es-ES" sz="1000" u="sng" spc="2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21 de marzo de </a:t>
            </a:r>
            <a:r>
              <a:rPr lang="es-ES" sz="1000" u="sng" spc="25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</a:p>
          <a:p>
            <a:pPr marL="12700" marR="31115" algn="just">
              <a:spcBef>
                <a:spcPts val="50"/>
              </a:spcBef>
              <a:tabLst>
                <a:tab pos="1233805" algn="l"/>
                <a:tab pos="2613660" algn="l"/>
              </a:tabLst>
            </a:pPr>
            <a:endParaRPr lang="es-ES" sz="5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2700" marR="31115" indent="-171450">
              <a:spcBef>
                <a:spcPts val="545"/>
              </a:spcBef>
              <a:buFont typeface="Wingdings" panose="05000000000000000000" pitchFamily="2" charset="2"/>
              <a:buChar char="v"/>
              <a:tabLst>
                <a:tab pos="1233805" algn="l"/>
                <a:tab pos="2613660" algn="l"/>
              </a:tabLst>
            </a:pPr>
            <a:r>
              <a:rPr lang="es-ES" sz="1000" b="1" spc="-5" dirty="0" smtClean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TARDE</a:t>
            </a:r>
          </a:p>
          <a:p>
            <a:pPr marL="12700" marR="31115" indent="-171450">
              <a:spcBef>
                <a:spcPts val="545"/>
              </a:spcBef>
              <a:buFont typeface="Wingdings" panose="05000000000000000000" pitchFamily="2" charset="2"/>
              <a:buChar char="v"/>
              <a:tabLst>
                <a:tab pos="1233805" algn="l"/>
                <a:tab pos="2613660" algn="l"/>
              </a:tabLst>
            </a:pPr>
            <a:endParaRPr lang="es-ES" sz="300" b="1" spc="-5" dirty="0">
              <a:solidFill>
                <a:srgbClr val="A796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spc="-8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16:00 - </a:t>
            </a:r>
            <a:r>
              <a:rPr lang="es-ES" sz="1000" spc="-80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19:30</a:t>
            </a:r>
            <a:endParaRPr lang="es-ES" sz="1000" spc="-80" dirty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II Jornada de Urbanismo Galaico-Iberoamericano: Políticas urbanas y Derechos sociales. Derecho a la ciudad y sociedades 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inclusivas. </a:t>
            </a:r>
            <a:endParaRPr lang="es-ES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27050" marR="31115" indent="-171450">
              <a:lnSpc>
                <a:spcPct val="150000"/>
              </a:lnSpc>
              <a:spcBef>
                <a:spcPts val="260"/>
              </a:spcBef>
              <a:buFont typeface="Arial" panose="020B0604020202020204" pitchFamily="34" charset="0"/>
              <a:buChar char="•"/>
              <a:tabLst>
                <a:tab pos="1233805" algn="l"/>
                <a:tab pos="2613660" algn="l"/>
              </a:tabLst>
            </a:pPr>
            <a:r>
              <a:rPr lang="es-ES" sz="1000" b="1" spc="45" dirty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Primera mesa: El Urbanismo en </a:t>
            </a:r>
            <a:r>
              <a:rPr lang="es-ES" sz="1000" b="1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Iberoamérica.</a:t>
            </a:r>
            <a:endParaRPr lang="es-ES" sz="1000" b="1" spc="45" dirty="0">
              <a:solidFill>
                <a:srgbClr val="7778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38163" marR="31115">
              <a:lnSpc>
                <a:spcPct val="150000"/>
              </a:lnSpc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800" spc="45" dirty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Coordinación</a:t>
            </a:r>
            <a:r>
              <a:rPr lang="es-ES" sz="8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Profesora Almudena Fdez. Carballal,  Universidad de A Coruña</a:t>
            </a:r>
            <a:r>
              <a:rPr lang="es-ES" sz="10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538163" marR="31115">
              <a:lnSpc>
                <a:spcPct val="150000"/>
              </a:lnSpc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spc="45" dirty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ES" sz="10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Ponentes:</a:t>
            </a:r>
            <a:r>
              <a:rPr lang="es-ES" sz="8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Dª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Miriam  </a:t>
            </a:r>
            <a:r>
              <a:rPr lang="es-E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Ivanega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, D. Pablo </a:t>
            </a:r>
            <a:r>
              <a:rPr lang="es-E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Schiavi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Pablo 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Gutierrez </a:t>
            </a:r>
            <a:r>
              <a:rPr lang="es-E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Colantuono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,  D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Francisco </a:t>
            </a:r>
            <a:r>
              <a:rPr lang="es-E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Tolsa</a:t>
            </a:r>
            <a:endParaRPr lang="es-E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marR="31115">
              <a:lnSpc>
                <a:spcPct val="150000"/>
              </a:lnSpc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                           D. Giuseppe Franco Ferrari,  D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Hugo 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Gonzalez Elias . Dª </a:t>
            </a:r>
            <a:r>
              <a:rPr lang="es-ES" sz="800" spc="4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Mirta Gladys Sotelo</a:t>
            </a:r>
            <a:endParaRPr lang="es-ES" sz="1000" spc="45" dirty="0">
              <a:solidFill>
                <a:srgbClr val="7778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27050" marR="31115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233805" algn="l"/>
                <a:tab pos="2613660" algn="l"/>
              </a:tabLst>
            </a:pPr>
            <a:r>
              <a:rPr lang="es-ES" sz="1000" b="1" spc="45" dirty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Segunda mesa: El urbanismo en </a:t>
            </a:r>
            <a:r>
              <a:rPr lang="es-ES" sz="1000" b="1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Galicia.</a:t>
            </a:r>
            <a:endParaRPr lang="es-ES" sz="1000" b="1" spc="45" dirty="0">
              <a:solidFill>
                <a:srgbClr val="7778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38163" marR="31115">
              <a:lnSpc>
                <a:spcPct val="150000"/>
              </a:lnSpc>
              <a:tabLst>
                <a:tab pos="538163" algn="l"/>
                <a:tab pos="1233488" algn="l"/>
                <a:tab pos="2613025" algn="l"/>
              </a:tabLst>
            </a:pPr>
            <a:r>
              <a:rPr lang="es-ES" sz="1000" spc="45" dirty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Coordinación: </a:t>
            </a:r>
            <a:r>
              <a:rPr lang="es-ES" sz="10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Profesor Juan </a:t>
            </a:r>
            <a:r>
              <a:rPr lang="es-ES" sz="1000" spc="45" dirty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Raposo </a:t>
            </a:r>
            <a:r>
              <a:rPr lang="es-ES" sz="10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Arceo, Universidad de A Coruña.</a:t>
            </a:r>
          </a:p>
          <a:p>
            <a:pPr marL="538163" marR="31115">
              <a:lnSpc>
                <a:spcPct val="150000"/>
              </a:lnSpc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Ponentes: 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Dª. Encarnación Rivas Diaz ,D. José Antonio </a:t>
            </a:r>
            <a:r>
              <a:rPr lang="es-E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Cerdeira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Pérez, Dª Elvira </a:t>
            </a:r>
            <a:r>
              <a:rPr lang="es-E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Cardegado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Pazos , D. 	Ignacio Soto Gonzalez</a:t>
            </a:r>
          </a:p>
          <a:p>
            <a:pPr marL="538163" marR="31115">
              <a:lnSpc>
                <a:spcPct val="150000"/>
              </a:lnSpc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spc="-80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20:45</a:t>
            </a:r>
            <a:endParaRPr lang="es-ES" sz="1000" spc="-80" dirty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38163" marR="31115">
              <a:lnSpc>
                <a:spcPct val="150000"/>
              </a:lnSpc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Cena en el Pazo de </a:t>
            </a:r>
            <a:r>
              <a:rPr lang="es-ES" sz="1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Mariñan</a:t>
            </a:r>
            <a:endParaRPr lang="es-ES" sz="1000" b="1" spc="45" dirty="0">
              <a:solidFill>
                <a:srgbClr val="7778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8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n 2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9" y="719554"/>
            <a:ext cx="6054963" cy="445204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35050" y="381000"/>
            <a:ext cx="6019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100" spc="60" dirty="0">
                <a:solidFill>
                  <a:srgbClr val="E99444"/>
                </a:solidFill>
                <a:latin typeface="Arial"/>
                <a:cs typeface="Arial"/>
              </a:rPr>
              <a:t>La buena administración para la realización de los derechos sociales fundamentales</a:t>
            </a:r>
          </a:p>
          <a:p>
            <a:pPr marL="12700">
              <a:lnSpc>
                <a:spcPct val="100000"/>
              </a:lnSpc>
            </a:pPr>
            <a:endParaRPr lang="es-ES" sz="1100" spc="60" dirty="0">
              <a:solidFill>
                <a:srgbClr val="E99444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845" y="489358"/>
            <a:ext cx="306070" cy="4352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200" spc="-50" dirty="0">
                <a:solidFill>
                  <a:srgbClr val="A79677"/>
                </a:solidFill>
                <a:latin typeface="Arial"/>
                <a:cs typeface="Arial"/>
              </a:rPr>
              <a:t>P</a:t>
            </a:r>
            <a:r>
              <a:rPr sz="2200" spc="45" dirty="0">
                <a:solidFill>
                  <a:srgbClr val="A79677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OGRAM</a:t>
            </a:r>
            <a:r>
              <a:rPr sz="2200" spc="-50" dirty="0">
                <a:solidFill>
                  <a:srgbClr val="A79677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CIÓN</a:t>
            </a:r>
            <a:r>
              <a:rPr sz="2200" spc="-6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de</a:t>
            </a:r>
            <a:r>
              <a:rPr sz="2200" spc="-1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A79677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as</a:t>
            </a:r>
            <a:r>
              <a:rPr sz="2200" spc="-1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jo</a:t>
            </a:r>
            <a:r>
              <a:rPr sz="2200" spc="20" dirty="0">
                <a:solidFill>
                  <a:srgbClr val="A79677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nadas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73050" y="0"/>
            <a:ext cx="6740763" cy="326353"/>
          </a:xfrm>
          <a:prstGeom prst="rect">
            <a:avLst/>
          </a:prstGeom>
        </p:spPr>
        <p:txBody>
          <a:bodyPr vert="horz" wrap="square" lIns="0" tIns="94597" rIns="0" bIns="0" rtlCol="0">
            <a:spAutoFit/>
          </a:bodyPr>
          <a:lstStyle/>
          <a:p>
            <a:pPr marL="587375">
              <a:lnSpc>
                <a:spcPct val="100000"/>
              </a:lnSpc>
              <a:tabLst>
                <a:tab pos="800735" algn="l"/>
                <a:tab pos="4052570" algn="l"/>
              </a:tabLst>
            </a:pPr>
            <a:r>
              <a:rPr sz="1500" u="sng" spc="-10" dirty="0"/>
              <a:t> 	</a:t>
            </a:r>
            <a:r>
              <a:rPr lang="es-ES" sz="1500" u="sng" spc="-10" dirty="0"/>
              <a:t>XI Jornadas de Derecho Administrativo Iberoamericano</a:t>
            </a:r>
            <a:r>
              <a:rPr sz="1500" u="sng" spc="-90" dirty="0">
                <a:latin typeface="Arial"/>
                <a:cs typeface="Arial"/>
              </a:rPr>
              <a:t>	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35050" y="729375"/>
            <a:ext cx="6096000" cy="408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50"/>
              </a:spcBef>
            </a:pPr>
            <a:r>
              <a:rPr lang="es-ES" sz="1000" u="sng" spc="2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Jueves, 22 de marzo de </a:t>
            </a:r>
            <a:r>
              <a:rPr lang="es-ES" sz="1000" u="sng" spc="25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es-ES" sz="1000" u="sng" spc="25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es-ES" sz="800" spc="-5" dirty="0">
              <a:solidFill>
                <a:srgbClr val="A796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sz="1000" b="1" spc="-5" dirty="0" smtClean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MAÑANA</a:t>
            </a:r>
            <a:endParaRPr lang="es-ES" sz="1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>
              <a:lnSpc>
                <a:spcPct val="100000"/>
              </a:lnSpc>
              <a:spcBef>
                <a:spcPts val="850"/>
              </a:spcBef>
              <a:tabLst>
                <a:tab pos="1233805" algn="l"/>
                <a:tab pos="2613660" algn="l"/>
              </a:tabLst>
            </a:pPr>
            <a:r>
              <a:rPr lang="es-ES" sz="10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9:30 - 11: </a:t>
            </a:r>
            <a:r>
              <a:rPr lang="es-ES" sz="10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</a:t>
            </a:r>
            <a:r>
              <a:rPr lang="es-ES" sz="1000" spc="-13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lang="es-ES" sz="1000" u="sng" spc="-13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s-ES" sz="1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Mesa redonda 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7. </a:t>
            </a: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“Buena administración y satisfacción de derechos sociales fundamentales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”.</a:t>
            </a:r>
            <a:endParaRPr lang="es-ES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38163" marR="240029" indent="-92075" algn="just">
              <a:lnSpc>
                <a:spcPct val="150000"/>
              </a:lnSpc>
              <a:spcBef>
                <a:spcPts val="260"/>
              </a:spcBef>
              <a:buFont typeface="Arial" panose="020B0604020202020204" pitchFamily="34" charset="0"/>
              <a:buChar char="•"/>
              <a:tabLst>
                <a:tab pos="1233805" algn="l"/>
                <a:tab pos="2613660" algn="l"/>
              </a:tabLst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Martín </a:t>
            </a:r>
            <a:r>
              <a:rPr lang="es-E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Galli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(Profesor Universidad </a:t>
            </a: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Buenos 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Aires, Argentina).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marR="240029" indent="-92075" algn="just">
              <a:lnSpc>
                <a:spcPct val="150000"/>
              </a:lnSpc>
              <a:spcBef>
                <a:spcPts val="260"/>
              </a:spcBef>
              <a:buFont typeface="Arial" panose="020B0604020202020204" pitchFamily="34" charset="0"/>
              <a:buChar char="•"/>
              <a:tabLst>
                <a:tab pos="1233805" algn="l"/>
                <a:tab pos="2613660" algn="l"/>
              </a:tabLst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Margarita Cárdenas (Profesora Universidad </a:t>
            </a:r>
            <a:r>
              <a: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 Sabana, Colombia).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8163" marR="240029" indent="-92075" algn="just">
              <a:lnSpc>
                <a:spcPct val="150000"/>
              </a:lnSpc>
              <a:spcBef>
                <a:spcPts val="260"/>
              </a:spcBef>
              <a:buFont typeface="Arial" panose="020B0604020202020204" pitchFamily="34" charset="0"/>
              <a:buChar char="•"/>
              <a:tabLst>
                <a:tab pos="1233805" algn="l"/>
                <a:tab pos="2613660" algn="l"/>
              </a:tabLst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D. Sergio Martín (Profesor Universidad Panamericana, México).</a:t>
            </a:r>
          </a:p>
          <a:p>
            <a:pPr marL="538163" marR="240029" indent="-92075" algn="just">
              <a:lnSpc>
                <a:spcPct val="150000"/>
              </a:lnSpc>
              <a:spcBef>
                <a:spcPts val="260"/>
              </a:spcBef>
              <a:buFont typeface="Arial" panose="020B0604020202020204" pitchFamily="34" charset="0"/>
              <a:buChar char="•"/>
              <a:tabLst>
                <a:tab pos="1233805" algn="l"/>
                <a:tab pos="2613660" algn="l"/>
              </a:tabLst>
            </a:pP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 Francisco Velázquez </a:t>
            </a:r>
            <a:r>
              <a:rPr lang="es-E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Tolsa</a:t>
            </a:r>
            <a:r>
              <a:rPr lang="es-E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(Tribunal de Justicia de lo Contencioso-administrativo de México, México) </a:t>
            </a:r>
          </a:p>
          <a:p>
            <a:pPr marL="446088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endParaRPr lang="es-ES" sz="5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b="1" spc="-8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PAUSA – </a:t>
            </a:r>
            <a:r>
              <a:rPr lang="es-ES" sz="1000" b="1" spc="-80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CAFÉ</a:t>
            </a: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endParaRPr lang="es-ES" sz="500" b="1" spc="-80" dirty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12.00 - 13.00</a:t>
            </a:r>
          </a:p>
          <a:p>
            <a:pPr marL="180975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b="1" spc="-85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ES" sz="1000" b="1" spc="-8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Conferencia  “ La </a:t>
            </a:r>
            <a:r>
              <a:rPr lang="es-ES" sz="1000" b="1" spc="-8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Responsabiilidad</a:t>
            </a:r>
            <a:r>
              <a:rPr lang="es-ES" sz="1000" b="1" spc="-8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 los Derechos Sociales fundamentales”</a:t>
            </a:r>
          </a:p>
          <a:p>
            <a:pPr marL="180975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b="1" spc="-8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Profesor Enrique Rivero </a:t>
            </a:r>
            <a:r>
              <a:rPr lang="es-ES" sz="1000" b="1" spc="-8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Isern</a:t>
            </a:r>
            <a:r>
              <a:rPr lang="es-ES" sz="1000" b="1" spc="-8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(Universidad  de Salamanca)</a:t>
            </a:r>
            <a:endParaRPr lang="es-ES" sz="1000" b="1" spc="-85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2700" marR="240029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b="1" spc="-5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</a:t>
            </a:r>
            <a:r>
              <a:rPr lang="es-ES" sz="10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13:00 -14:00 </a:t>
            </a:r>
            <a:r>
              <a:rPr lang="es-ES" sz="1000" b="1" spc="-5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Coloquio </a:t>
            </a:r>
            <a:endParaRPr lang="es-ES" sz="1000" b="1" spc="-5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4150" marR="240029" indent="-171450">
              <a:spcBef>
                <a:spcPts val="260"/>
              </a:spcBef>
              <a:buFont typeface="Wingdings" panose="05000000000000000000" pitchFamily="2" charset="2"/>
              <a:buChar char="v"/>
              <a:tabLst>
                <a:tab pos="1233805" algn="l"/>
                <a:tab pos="2613660" algn="l"/>
              </a:tabLst>
            </a:pPr>
            <a:r>
              <a:rPr lang="es-ES" sz="1000" b="1" spc="-5" dirty="0" smtClean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TARDE</a:t>
            </a:r>
            <a:endParaRPr lang="es-ES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>
              <a:lnSpc>
                <a:spcPct val="100000"/>
              </a:lnSpc>
              <a:spcBef>
                <a:spcPts val="850"/>
              </a:spcBef>
              <a:tabLst>
                <a:tab pos="1233805" algn="l"/>
                <a:tab pos="2613660" algn="l"/>
              </a:tabLst>
            </a:pPr>
            <a:r>
              <a:rPr lang="es-ES" sz="10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16.00 – 18.30</a:t>
            </a:r>
            <a:r>
              <a:rPr lang="es-ES" sz="1000" spc="-13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lang="es-ES" sz="1000" u="sng" spc="-13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s-ES" sz="1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lnSpc>
                <a:spcPct val="100000"/>
              </a:lnSpc>
              <a:spcBef>
                <a:spcPts val="260"/>
              </a:spcBef>
            </a:pP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Comunicaciones científicas</a:t>
            </a: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32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n 2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9" y="719554"/>
            <a:ext cx="6054963" cy="445204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35050" y="381000"/>
            <a:ext cx="6019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100" spc="60" dirty="0">
                <a:solidFill>
                  <a:srgbClr val="E99444"/>
                </a:solidFill>
                <a:latin typeface="Arial"/>
                <a:cs typeface="Arial"/>
              </a:rPr>
              <a:t>La buena administración para la realización de los derechos sociales fundamentales</a:t>
            </a:r>
          </a:p>
          <a:p>
            <a:pPr marL="12700">
              <a:lnSpc>
                <a:spcPct val="100000"/>
              </a:lnSpc>
            </a:pPr>
            <a:endParaRPr lang="es-ES" sz="1100" spc="60" dirty="0">
              <a:solidFill>
                <a:srgbClr val="E99444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845" y="489358"/>
            <a:ext cx="306070" cy="4352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200" spc="-50" dirty="0">
                <a:solidFill>
                  <a:srgbClr val="A79677"/>
                </a:solidFill>
                <a:latin typeface="Arial"/>
                <a:cs typeface="Arial"/>
              </a:rPr>
              <a:t>P</a:t>
            </a:r>
            <a:r>
              <a:rPr sz="2200" spc="45" dirty="0">
                <a:solidFill>
                  <a:srgbClr val="A79677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OGRAM</a:t>
            </a:r>
            <a:r>
              <a:rPr sz="2200" spc="-50" dirty="0">
                <a:solidFill>
                  <a:srgbClr val="A79677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CIÓN</a:t>
            </a:r>
            <a:r>
              <a:rPr sz="2200" spc="-6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de</a:t>
            </a:r>
            <a:r>
              <a:rPr sz="2200" spc="-1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A79677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as</a:t>
            </a:r>
            <a:r>
              <a:rPr sz="2200" spc="-15" dirty="0">
                <a:solidFill>
                  <a:srgbClr val="A796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jo</a:t>
            </a:r>
            <a:r>
              <a:rPr sz="2200" spc="20" dirty="0">
                <a:solidFill>
                  <a:srgbClr val="A79677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A79677"/>
                </a:solidFill>
                <a:latin typeface="Arial"/>
                <a:cs typeface="Arial"/>
              </a:rPr>
              <a:t>nadas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73050" y="0"/>
            <a:ext cx="6740763" cy="326353"/>
          </a:xfrm>
          <a:prstGeom prst="rect">
            <a:avLst/>
          </a:prstGeom>
        </p:spPr>
        <p:txBody>
          <a:bodyPr vert="horz" wrap="square" lIns="0" tIns="94597" rIns="0" bIns="0" rtlCol="0">
            <a:spAutoFit/>
          </a:bodyPr>
          <a:lstStyle/>
          <a:p>
            <a:pPr marL="587375">
              <a:lnSpc>
                <a:spcPct val="100000"/>
              </a:lnSpc>
              <a:tabLst>
                <a:tab pos="800735" algn="l"/>
                <a:tab pos="4052570" algn="l"/>
              </a:tabLst>
            </a:pPr>
            <a:r>
              <a:rPr sz="1500" u="sng" spc="-10" dirty="0"/>
              <a:t> 	</a:t>
            </a:r>
            <a:r>
              <a:rPr lang="es-ES" sz="1500" u="sng" spc="-10" dirty="0"/>
              <a:t>XI Jornadas de Derecho Administrativo Iberoamericano</a:t>
            </a:r>
            <a:r>
              <a:rPr sz="1500" u="sng" spc="-90" dirty="0">
                <a:latin typeface="Arial"/>
                <a:cs typeface="Arial"/>
              </a:rPr>
              <a:t>	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35050" y="729375"/>
            <a:ext cx="6096000" cy="5016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50"/>
              </a:spcBef>
            </a:pPr>
            <a:r>
              <a:rPr lang="es-ES" sz="1000" u="sng" spc="25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Viernes, 23 </a:t>
            </a:r>
            <a:r>
              <a:rPr lang="es-ES" sz="1000" u="sng" spc="2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marzo de </a:t>
            </a:r>
            <a:r>
              <a:rPr lang="es-ES" sz="1000" u="sng" spc="25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es-ES" sz="1000" u="sng" spc="25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es-ES" sz="800" spc="-5" dirty="0">
              <a:solidFill>
                <a:srgbClr val="A796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sz="1000" b="1" spc="-5" dirty="0" smtClean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MAÑANA</a:t>
            </a:r>
            <a:endParaRPr lang="es-ES" sz="1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>
              <a:lnSpc>
                <a:spcPct val="100000"/>
              </a:lnSpc>
              <a:spcBef>
                <a:spcPts val="850"/>
              </a:spcBef>
              <a:tabLst>
                <a:tab pos="1233805" algn="l"/>
                <a:tab pos="2613660" algn="l"/>
              </a:tabLst>
            </a:pPr>
            <a:r>
              <a:rPr lang="es-ES" sz="1000" spc="-8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9:30 - 11: </a:t>
            </a:r>
            <a:r>
              <a:rPr lang="es-ES" sz="10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00</a:t>
            </a:r>
            <a:r>
              <a:rPr lang="es-ES" sz="1000" spc="-13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lang="es-ES" sz="1000" u="sng" spc="-13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ES" sz="1000" spc="-13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lang="es-ES" sz="1000" u="sng" spc="-135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s-ES" sz="1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0" algn="l"/>
                <a:tab pos="1233488" algn="l"/>
                <a:tab pos="2613025" algn="l"/>
              </a:tabLst>
            </a:pP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Seminario sobre la Buena Administración en la realización de los Derechos 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Sociales.</a:t>
            </a:r>
            <a:endParaRPr lang="es-ES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55600" marR="240029">
              <a:spcBef>
                <a:spcPts val="260"/>
              </a:spcBef>
              <a:tabLst>
                <a:tab pos="0" algn="l"/>
                <a:tab pos="1233488" algn="l"/>
                <a:tab pos="2613025" algn="l"/>
              </a:tabLst>
            </a:pPr>
            <a:r>
              <a:rPr lang="es-ES" sz="1000" dirty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Coordinadora: </a:t>
            </a:r>
            <a:r>
              <a:rPr lang="es-ES" sz="1000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Profesora Victoria </a:t>
            </a:r>
            <a:r>
              <a:rPr lang="es-ES" sz="1000" dirty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Dios </a:t>
            </a:r>
            <a:r>
              <a:rPr lang="es-ES" sz="1000" dirty="0" err="1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Vieitez</a:t>
            </a:r>
            <a:r>
              <a:rPr lang="es-ES" sz="1000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538163" marR="31115">
              <a:lnSpc>
                <a:spcPct val="150000"/>
              </a:lnSpc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dirty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ES" sz="1000" spc="45" dirty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Ponentes</a:t>
            </a:r>
            <a:r>
              <a:rPr lang="es-ES" sz="10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:. </a:t>
            </a:r>
            <a:r>
              <a:rPr lang="es-ES" sz="1000" spc="45" dirty="0" err="1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D.Alejandro</a:t>
            </a:r>
            <a:r>
              <a:rPr lang="es-ES" sz="10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Pérez </a:t>
            </a:r>
            <a:r>
              <a:rPr lang="es-ES" sz="1000" spc="45" dirty="0" err="1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Hualde</a:t>
            </a:r>
            <a:r>
              <a:rPr lang="es-ES" sz="10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D. Guillermo Sánchez </a:t>
            </a:r>
            <a:r>
              <a:rPr lang="es-ES" sz="1000" spc="45" dirty="0" err="1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Luque,D</a:t>
            </a:r>
            <a:r>
              <a:rPr lang="es-ES" sz="10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Daniel </a:t>
            </a:r>
            <a:r>
              <a:rPr lang="es-ES" sz="1000" spc="45" dirty="0" err="1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Entrena,d</a:t>
            </a:r>
            <a:r>
              <a:rPr lang="es-ES" sz="10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Augusto </a:t>
            </a:r>
            <a:r>
              <a:rPr lang="es-ES" sz="1000" spc="45" dirty="0" err="1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Durán,D</a:t>
            </a:r>
            <a:r>
              <a:rPr lang="es-ES" sz="1000" spc="45" dirty="0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Enrique Rivero y D. Gianfranco </a:t>
            </a:r>
            <a:r>
              <a:rPr lang="es-ES" sz="1000" spc="45" dirty="0" err="1" smtClean="0">
                <a:solidFill>
                  <a:srgbClr val="7778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Cartei</a:t>
            </a:r>
            <a:endParaRPr lang="es-ES" sz="1000" dirty="0">
              <a:solidFill>
                <a:srgbClr val="7778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 algn="just">
              <a:spcBef>
                <a:spcPts val="260"/>
              </a:spcBef>
              <a:tabLst>
                <a:tab pos="1233805" algn="l"/>
                <a:tab pos="2613660" algn="l"/>
              </a:tabLst>
            </a:pPr>
            <a:r>
              <a:rPr lang="es-ES" sz="1000" b="1" spc="-80" dirty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PAUSA – </a:t>
            </a:r>
            <a:r>
              <a:rPr lang="es-ES" sz="1000" b="1" spc="-80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CAFÉ</a:t>
            </a:r>
            <a:endParaRPr lang="es-ES" sz="500" b="1" spc="-80" dirty="0">
              <a:solidFill>
                <a:srgbClr val="E37F1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0" algn="l"/>
                <a:tab pos="1233488" algn="l"/>
                <a:tab pos="2613025" algn="l"/>
              </a:tabLst>
            </a:pPr>
            <a:r>
              <a:rPr lang="es-ES" sz="10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12.00-13.00</a:t>
            </a:r>
            <a:endParaRPr lang="es-ES" sz="1000" b="1" spc="-85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0" algn="l"/>
                <a:tab pos="1233488" algn="l"/>
                <a:tab pos="2613025" algn="l"/>
              </a:tabLst>
            </a:pP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Conferencia  de 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Clausura, </a:t>
            </a:r>
          </a:p>
          <a:p>
            <a:pPr marL="180975" marR="240029">
              <a:spcBef>
                <a:spcPts val="260"/>
              </a:spcBef>
              <a:tabLst>
                <a:tab pos="0" algn="l"/>
                <a:tab pos="1233488" algn="l"/>
                <a:tab pos="2613025" algn="l"/>
              </a:tabLst>
            </a:pP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Profesor Giuseppe Franco Ferrari (Universidad </a:t>
            </a:r>
            <a:r>
              <a:rPr lang="es-ES" sz="1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Bocconi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Milán)</a:t>
            </a:r>
          </a:p>
          <a:p>
            <a:pPr marL="180975" marR="240029">
              <a:spcBef>
                <a:spcPts val="260"/>
              </a:spcBef>
              <a:tabLst>
                <a:tab pos="0" algn="l"/>
                <a:tab pos="1233488" algn="l"/>
                <a:tab pos="2613025" algn="l"/>
              </a:tabLst>
            </a:pPr>
            <a:endParaRPr lang="es-ES" sz="1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0" algn="l"/>
                <a:tab pos="1233488" algn="l"/>
                <a:tab pos="2613025" algn="l"/>
              </a:tabLst>
            </a:pP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Clausura</a:t>
            </a: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es-ES" sz="1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Relatorio</a:t>
            </a: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Profesora Mirta Gladis Sotelo de </a:t>
            </a:r>
            <a:r>
              <a:rPr lang="es-ES" sz="1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Arneau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s-ES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0" algn="l"/>
                <a:tab pos="1233488" algn="l"/>
                <a:tab pos="2613025" algn="l"/>
              </a:tabLst>
            </a:pPr>
            <a:r>
              <a:rPr lang="es-E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Entrega de </a:t>
            </a:r>
            <a:r>
              <a:rPr lang="es-ES" sz="1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diplomas.</a:t>
            </a:r>
            <a:endParaRPr lang="es-ES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4150" marR="240029" indent="-171450">
              <a:spcBef>
                <a:spcPts val="260"/>
              </a:spcBef>
              <a:buFont typeface="Wingdings" panose="05000000000000000000" pitchFamily="2" charset="2"/>
              <a:buChar char="v"/>
              <a:tabLst>
                <a:tab pos="0" algn="l"/>
                <a:tab pos="1233488" algn="l"/>
                <a:tab pos="2613025" algn="l"/>
              </a:tabLst>
            </a:pPr>
            <a:r>
              <a:rPr lang="es-ES" sz="1000" b="1" spc="-5" dirty="0" smtClean="0">
                <a:solidFill>
                  <a:srgbClr val="A7967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TARDE</a:t>
            </a:r>
          </a:p>
          <a:p>
            <a:pPr marL="184150" marR="240029" indent="-171450">
              <a:spcBef>
                <a:spcPts val="260"/>
              </a:spcBef>
              <a:buFont typeface="Wingdings" panose="05000000000000000000" pitchFamily="2" charset="2"/>
              <a:buChar char="v"/>
              <a:tabLst>
                <a:tab pos="0" algn="l"/>
                <a:tab pos="1233488" algn="l"/>
                <a:tab pos="2613025" algn="l"/>
              </a:tabLst>
            </a:pPr>
            <a:endParaRPr lang="es-ES" sz="100" b="1" spc="-5" dirty="0" smtClean="0">
              <a:solidFill>
                <a:srgbClr val="A796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9388" marR="240029">
              <a:lnSpc>
                <a:spcPct val="100000"/>
              </a:lnSpc>
              <a:spcBef>
                <a:spcPts val="260"/>
              </a:spcBef>
            </a:pPr>
            <a:r>
              <a:rPr lang="es-ES" sz="10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15:45</a:t>
            </a:r>
            <a:endParaRPr lang="es-ES" sz="1000" dirty="0">
              <a:solidFill>
                <a:srgbClr val="7778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9388" marR="240029">
              <a:lnSpc>
                <a:spcPct val="100000"/>
              </a:lnSpc>
              <a:spcBef>
                <a:spcPts val="260"/>
              </a:spcBef>
            </a:pP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Actividades Institucionales y Culturales. </a:t>
            </a:r>
          </a:p>
          <a:p>
            <a:pPr marL="179388" marR="240029">
              <a:lnSpc>
                <a:spcPct val="100000"/>
              </a:lnSpc>
              <a:spcBef>
                <a:spcPts val="260"/>
              </a:spcBef>
            </a:pP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Visita a la Ciudad de la Cultura y </a:t>
            </a:r>
            <a:r>
              <a:rPr lang="es-ES" sz="9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Exposicion</a:t>
            </a: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Arte.</a:t>
            </a:r>
          </a:p>
          <a:p>
            <a:pPr marL="179388" marR="240029">
              <a:lnSpc>
                <a:spcPct val="100000"/>
              </a:lnSpc>
              <a:spcBef>
                <a:spcPts val="260"/>
              </a:spcBef>
            </a:pP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Colección Fundación </a:t>
            </a:r>
            <a:r>
              <a:rPr lang="es-ES" sz="9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Abanca</a:t>
            </a:r>
            <a:endParaRPr lang="es-ES" sz="9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9388" marR="240029">
              <a:lnSpc>
                <a:spcPct val="100000"/>
              </a:lnSpc>
              <a:spcBef>
                <a:spcPts val="260"/>
              </a:spcBef>
            </a:pP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Visita a la Catedral de Santiago de Compostela</a:t>
            </a:r>
            <a:r>
              <a:rPr lang="es-ES" sz="105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</a:p>
          <a:p>
            <a:pPr marL="179388" marR="240029">
              <a:spcBef>
                <a:spcPts val="260"/>
              </a:spcBef>
            </a:pPr>
            <a:r>
              <a:rPr lang="es-ES" sz="1000" spc="-85" dirty="0" smtClean="0">
                <a:solidFill>
                  <a:srgbClr val="E37F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21:00</a:t>
            </a:r>
          </a:p>
          <a:p>
            <a:pPr marL="179388" marR="240029">
              <a:spcBef>
                <a:spcPts val="260"/>
              </a:spcBef>
            </a:pPr>
            <a:r>
              <a:rPr lang="es-ES" sz="9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Cena de despedida en el Pazo de </a:t>
            </a:r>
            <a:r>
              <a:rPr lang="es-ES" sz="9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Mariñán</a:t>
            </a:r>
            <a:r>
              <a:rPr lang="es-E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s-ES" sz="9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9388" marR="240029">
              <a:lnSpc>
                <a:spcPct val="100000"/>
              </a:lnSpc>
              <a:spcBef>
                <a:spcPts val="260"/>
              </a:spcBef>
            </a:pPr>
            <a:endParaRPr lang="es-ES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4150" marR="240029" indent="-171450">
              <a:spcBef>
                <a:spcPts val="260"/>
              </a:spcBef>
              <a:buFont typeface="Wingdings" panose="05000000000000000000" pitchFamily="2" charset="2"/>
              <a:buChar char="v"/>
              <a:tabLst>
                <a:tab pos="0" algn="l"/>
                <a:tab pos="1233488" algn="l"/>
                <a:tab pos="2613025" algn="l"/>
              </a:tabLst>
            </a:pPr>
            <a:endParaRPr lang="es-ES" sz="1000" b="1" spc="-5" dirty="0">
              <a:solidFill>
                <a:srgbClr val="A7967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975" marR="240029">
              <a:spcBef>
                <a:spcPts val="260"/>
              </a:spcBef>
              <a:tabLst>
                <a:tab pos="0" algn="l"/>
                <a:tab pos="1233488" algn="l"/>
                <a:tab pos="2613025" algn="l"/>
              </a:tabLst>
            </a:pPr>
            <a:endParaRPr lang="es-ES" sz="10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79" y="3581400"/>
            <a:ext cx="1983418" cy="13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50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7787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5079</TotalTime>
  <Words>1099</Words>
  <Application>Microsoft Office PowerPoint</Application>
  <PresentationFormat>Personalizado</PresentationFormat>
  <Paragraphs>287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XI Jornadas</vt:lpstr>
      <vt:lpstr>Entidades organizadoras</vt:lpstr>
      <vt:lpstr>Dirección </vt:lpstr>
      <vt:lpstr>  XI Jornadas de Derecho Administrativo Iberoamericano </vt:lpstr>
      <vt:lpstr>  XI Jornadas de Derecho Administrativo Iberoamericano </vt:lpstr>
      <vt:lpstr>  XI Jornadas de Derecho Administrativo Iberoamericano </vt:lpstr>
      <vt:lpstr>  XI Jornadas de Derecho Administrativo Iberoamericano </vt:lpstr>
      <vt:lpstr>  XI Jornadas de Derecho Administrativo Iberoamericano </vt:lpstr>
      <vt:lpstr>  XI Jornadas de Derecho Administrativo Iberoamericano </vt:lpstr>
      <vt:lpstr>  Contacto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jornadas_04.indd</dc:title>
  <dc:creator>Ruben</dc:creator>
  <cp:lastModifiedBy>ssv</cp:lastModifiedBy>
  <cp:revision>607</cp:revision>
  <cp:lastPrinted>2018-03-07T07:38:03Z</cp:lastPrinted>
  <dcterms:created xsi:type="dcterms:W3CDTF">2015-11-24T11:07:49Z</dcterms:created>
  <dcterms:modified xsi:type="dcterms:W3CDTF">2018-03-15T16:17:44Z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2012-02-22T00:00:00Z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2015-11-24T00:00:00Z</vt:filetime>
  </property>
</Properties>
</file>