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0" r:id="rId2"/>
    <p:sldId id="257" r:id="rId3"/>
    <p:sldId id="258" r:id="rId4"/>
    <p:sldId id="259" r:id="rId5"/>
    <p:sldId id="276" r:id="rId6"/>
    <p:sldId id="277" r:id="rId7"/>
    <p:sldId id="278" r:id="rId8"/>
    <p:sldId id="279" r:id="rId9"/>
    <p:sldId id="281" r:id="rId10"/>
    <p:sldId id="271" r:id="rId11"/>
    <p:sldId id="269" r:id="rId12"/>
  </p:sldIdLst>
  <p:sldSz cx="7556500" cy="5334000"/>
  <p:notesSz cx="7556500" cy="533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155" autoAdjust="0"/>
  </p:normalViewPr>
  <p:slideViewPr>
    <p:cSldViewPr>
      <p:cViewPr>
        <p:scale>
          <a:sx n="142" d="100"/>
          <a:sy n="142" d="100"/>
        </p:scale>
        <p:origin x="-1494" y="16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2667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2667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6ADBD7-7CCC-4988-B4A6-93E0EF57E0F6}" type="datetimeFigureOut">
              <a:rPr lang="es-ES" smtClean="0"/>
              <a:pPr/>
              <a:t>15/03/2018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503488" y="666750"/>
            <a:ext cx="2549525" cy="1800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55650" y="2566988"/>
            <a:ext cx="6045200" cy="21002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5067300"/>
            <a:ext cx="3275013" cy="2667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279900" y="5067300"/>
            <a:ext cx="3275013" cy="2667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842AE6-F095-46E9-AD52-F7D167FEF8D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2598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42AE6-F095-46E9-AD52-F7D167FEF8DB}" type="slidenum">
              <a:rPr lang="es-ES" smtClean="0"/>
              <a:pPr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6618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42AE6-F095-46E9-AD52-F7D167FEF8DB}" type="slidenum">
              <a:rPr lang="es-ES" smtClean="0"/>
              <a:pPr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10546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42AE6-F095-46E9-AD52-F7D167FEF8DB}" type="slidenum">
              <a:rPr lang="es-ES" smtClean="0"/>
              <a:pPr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16098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42AE6-F095-46E9-AD52-F7D167FEF8DB}" type="slidenum">
              <a:rPr lang="es-ES" smtClean="0"/>
              <a:pPr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16098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42AE6-F095-46E9-AD52-F7D167FEF8DB}" type="slidenum">
              <a:rPr lang="es-ES" smtClean="0"/>
              <a:pPr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16098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42AE6-F095-46E9-AD52-F7D167FEF8DB}" type="slidenum">
              <a:rPr lang="es-ES" smtClean="0"/>
              <a:pPr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16098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42AE6-F095-46E9-AD52-F7D167FEF8DB}" type="slidenum">
              <a:rPr lang="es-ES" smtClean="0"/>
              <a:pPr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16098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42AE6-F095-46E9-AD52-F7D167FEF8DB}" type="slidenum">
              <a:rPr lang="es-ES" smtClean="0"/>
              <a:pPr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16098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42AE6-F095-46E9-AD52-F7D167FEF8DB}" type="slidenum">
              <a:rPr lang="es-ES" smtClean="0"/>
              <a:pPr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2074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1653540"/>
            <a:ext cx="6428422" cy="11201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2987040"/>
            <a:ext cx="5293995" cy="1333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3/15/2018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E37F1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77787B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3/15/2018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211505" y="148501"/>
            <a:ext cx="7136993" cy="50310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E37F1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25144" y="1174256"/>
            <a:ext cx="2854960" cy="3656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rgbClr val="A7967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144645" y="1030239"/>
            <a:ext cx="2653665" cy="30867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rgbClr val="A7967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3/15/2018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E37F1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3/15/2018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79294" y="448234"/>
            <a:ext cx="7207623" cy="40699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215152" y="4661647"/>
            <a:ext cx="537882" cy="4303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29318" y="4661647"/>
            <a:ext cx="1290918" cy="5199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1021976" y="4733364"/>
            <a:ext cx="1129552" cy="34065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27293" y="5038164"/>
            <a:ext cx="412376" cy="14343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5145741" y="4697505"/>
            <a:ext cx="412376" cy="46616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5683623" y="4679576"/>
            <a:ext cx="448235" cy="48409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6239435" y="4697505"/>
            <a:ext cx="986117" cy="44823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268720" y="156706"/>
            <a:ext cx="1666239" cy="0"/>
          </a:xfrm>
          <a:custGeom>
            <a:avLst/>
            <a:gdLst/>
            <a:ahLst/>
            <a:cxnLst/>
            <a:rect l="l" t="t" r="r" b="b"/>
            <a:pathLst>
              <a:path w="1666239">
                <a:moveTo>
                  <a:pt x="0" y="0"/>
                </a:moveTo>
                <a:lnTo>
                  <a:pt x="1666067" y="0"/>
                </a:lnTo>
              </a:path>
            </a:pathLst>
          </a:custGeom>
          <a:ln w="26872">
            <a:solidFill>
              <a:srgbClr val="DFD8C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3/15/2018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11043" y="229783"/>
            <a:ext cx="6740763" cy="1019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E37F1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24268" y="1330967"/>
            <a:ext cx="6114313" cy="15278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rgbClr val="77787B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4960620"/>
            <a:ext cx="2420112" cy="266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4960620"/>
            <a:ext cx="1739455" cy="266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3/15/2018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4960620"/>
            <a:ext cx="1739455" cy="266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tiff"/><Relationship Id="rId3" Type="http://schemas.openxmlformats.org/officeDocument/2006/relationships/image" Target="../media/image10.jp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jpe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hyperlink" Target="mailto:sisanchez@udc.es" TargetMode="External"/><Relationship Id="rId9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sisanchez@udc.es" TargetMode="Externa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maria.rodriguez.martin-retortillo@udc.es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" y="471196"/>
            <a:ext cx="7556500" cy="5320004"/>
          </a:xfrm>
          <a:prstGeom prst="rect">
            <a:avLst/>
          </a:prstGeom>
        </p:spPr>
      </p:pic>
      <p:sp>
        <p:nvSpPr>
          <p:cNvPr id="5" name="object 16"/>
          <p:cNvSpPr txBox="1">
            <a:spLocks noGrp="1"/>
          </p:cNvSpPr>
          <p:nvPr>
            <p:ph type="title"/>
          </p:nvPr>
        </p:nvSpPr>
        <p:spPr>
          <a:xfrm>
            <a:off x="411043" y="229783"/>
            <a:ext cx="6740763" cy="6848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19463">
              <a:lnSpc>
                <a:spcPct val="100000"/>
              </a:lnSpc>
            </a:pPr>
            <a:r>
              <a:rPr lang="es-ES" sz="4450" spc="240" dirty="0"/>
              <a:t>XI </a:t>
            </a:r>
            <a:r>
              <a:rPr sz="4450" spc="240" dirty="0" err="1"/>
              <a:t>Jornadas</a:t>
            </a:r>
            <a:endParaRPr sz="4450" dirty="0">
              <a:latin typeface="Book Antiqua"/>
              <a:cs typeface="Book Antiqua"/>
            </a:endParaRPr>
          </a:p>
        </p:txBody>
      </p:sp>
      <p:sp>
        <p:nvSpPr>
          <p:cNvPr id="6" name="object 15"/>
          <p:cNvSpPr txBox="1"/>
          <p:nvPr/>
        </p:nvSpPr>
        <p:spPr>
          <a:xfrm>
            <a:off x="3995299" y="1017507"/>
            <a:ext cx="3120390" cy="763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75"/>
              </a:lnSpc>
            </a:pPr>
            <a:r>
              <a:rPr sz="1850" spc="135" dirty="0">
                <a:solidFill>
                  <a:srgbClr val="E37F1C"/>
                </a:solidFill>
                <a:latin typeface="Arial"/>
                <a:cs typeface="Arial"/>
              </a:rPr>
              <a:t>de </a:t>
            </a:r>
            <a:r>
              <a:rPr sz="1850" spc="80" dirty="0">
                <a:solidFill>
                  <a:srgbClr val="E37F1C"/>
                </a:solidFill>
                <a:latin typeface="Arial"/>
                <a:cs typeface="Arial"/>
              </a:rPr>
              <a:t>Derecho</a:t>
            </a:r>
            <a:r>
              <a:rPr sz="1850" spc="-190" dirty="0">
                <a:solidFill>
                  <a:srgbClr val="E37F1C"/>
                </a:solidFill>
                <a:latin typeface="Arial"/>
                <a:cs typeface="Arial"/>
              </a:rPr>
              <a:t> </a:t>
            </a:r>
            <a:r>
              <a:rPr sz="1850" spc="114" dirty="0">
                <a:solidFill>
                  <a:srgbClr val="E37F1C"/>
                </a:solidFill>
                <a:latin typeface="Arial"/>
                <a:cs typeface="Arial"/>
              </a:rPr>
              <a:t>Administrativo</a:t>
            </a:r>
            <a:endParaRPr sz="1850" dirty="0">
              <a:latin typeface="Arial"/>
              <a:cs typeface="Arial"/>
            </a:endParaRPr>
          </a:p>
          <a:p>
            <a:pPr marL="12700">
              <a:lnSpc>
                <a:spcPts val="3735"/>
              </a:lnSpc>
            </a:pPr>
            <a:r>
              <a:rPr sz="3150" spc="75" dirty="0">
                <a:solidFill>
                  <a:srgbClr val="E37F1C"/>
                </a:solidFill>
                <a:latin typeface="Arial"/>
                <a:cs typeface="Arial"/>
              </a:rPr>
              <a:t>Ibe</a:t>
            </a:r>
            <a:r>
              <a:rPr sz="3150" spc="-10" dirty="0">
                <a:solidFill>
                  <a:srgbClr val="E37F1C"/>
                </a:solidFill>
                <a:latin typeface="Arial"/>
                <a:cs typeface="Arial"/>
              </a:rPr>
              <a:t>r</a:t>
            </a:r>
            <a:r>
              <a:rPr sz="3150" spc="225" dirty="0">
                <a:solidFill>
                  <a:srgbClr val="E37F1C"/>
                </a:solidFill>
                <a:latin typeface="Arial"/>
                <a:cs typeface="Arial"/>
              </a:rPr>
              <a:t>oamerica</a:t>
            </a:r>
            <a:r>
              <a:rPr sz="3150" spc="210" dirty="0">
                <a:solidFill>
                  <a:srgbClr val="E37F1C"/>
                </a:solidFill>
                <a:latin typeface="Arial"/>
                <a:cs typeface="Arial"/>
              </a:rPr>
              <a:t>no</a:t>
            </a:r>
            <a:endParaRPr sz="3150" dirty="0">
              <a:latin typeface="Arial"/>
              <a:cs typeface="Arial"/>
            </a:endParaRPr>
          </a:p>
        </p:txBody>
      </p:sp>
      <p:sp>
        <p:nvSpPr>
          <p:cNvPr id="7" name="object 18"/>
          <p:cNvSpPr txBox="1"/>
          <p:nvPr/>
        </p:nvSpPr>
        <p:spPr>
          <a:xfrm>
            <a:off x="4891754" y="1981200"/>
            <a:ext cx="2391696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R="17145" algn="r">
              <a:lnSpc>
                <a:spcPct val="100000"/>
              </a:lnSpc>
            </a:pPr>
            <a:r>
              <a:rPr lang="es-ES" sz="1200" spc="-30" dirty="0">
                <a:solidFill>
                  <a:srgbClr val="757560"/>
                </a:solidFill>
                <a:latin typeface="Century Gothic" panose="020B0502020202020204" pitchFamily="34" charset="0"/>
                <a:cs typeface="Arial"/>
              </a:rPr>
              <a:t>La buena administración para la realización de los derechos sociales fundamentales</a:t>
            </a:r>
          </a:p>
        </p:txBody>
      </p:sp>
      <p:sp>
        <p:nvSpPr>
          <p:cNvPr id="8" name="object 17"/>
          <p:cNvSpPr txBox="1"/>
          <p:nvPr/>
        </p:nvSpPr>
        <p:spPr>
          <a:xfrm>
            <a:off x="5283371" y="2333738"/>
            <a:ext cx="2030271" cy="7694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r">
              <a:lnSpc>
                <a:spcPct val="100000"/>
              </a:lnSpc>
            </a:pPr>
            <a:endParaRPr lang="es-ES" sz="1000" spc="-10" dirty="0">
              <a:solidFill>
                <a:srgbClr val="757560"/>
              </a:solidFill>
              <a:latin typeface="Century Gothic" panose="020B0502020202020204" pitchFamily="34" charset="0"/>
              <a:cs typeface="Arial"/>
            </a:endParaRPr>
          </a:p>
          <a:p>
            <a:pPr marL="12700" algn="r">
              <a:lnSpc>
                <a:spcPct val="100000"/>
              </a:lnSpc>
            </a:pPr>
            <a:endParaRPr lang="es-ES" sz="1000" spc="-10" dirty="0">
              <a:solidFill>
                <a:srgbClr val="757560"/>
              </a:solidFill>
              <a:latin typeface="Century Gothic" panose="020B0502020202020204" pitchFamily="34" charset="0"/>
              <a:cs typeface="Arial"/>
            </a:endParaRPr>
          </a:p>
          <a:p>
            <a:pPr marL="12700" algn="r">
              <a:lnSpc>
                <a:spcPct val="100000"/>
              </a:lnSpc>
            </a:pPr>
            <a:r>
              <a:rPr lang="es-ES" sz="1000" spc="-10" dirty="0">
                <a:solidFill>
                  <a:srgbClr val="757560"/>
                </a:solidFill>
                <a:latin typeface="Century Gothic" panose="020B0502020202020204" pitchFamily="34" charset="0"/>
                <a:cs typeface="Arial"/>
              </a:rPr>
              <a:t>Del 19 al 23 de marzo de 2018</a:t>
            </a:r>
          </a:p>
          <a:p>
            <a:pPr marL="12700" algn="r">
              <a:lnSpc>
                <a:spcPct val="100000"/>
              </a:lnSpc>
            </a:pPr>
            <a:r>
              <a:rPr lang="es-ES" sz="1000" spc="-10" dirty="0">
                <a:solidFill>
                  <a:srgbClr val="757560"/>
                </a:solidFill>
                <a:latin typeface="Century Gothic" panose="020B0502020202020204" pitchFamily="34" charset="0"/>
                <a:cs typeface="Arial"/>
              </a:rPr>
              <a:t>Universidad de A Coruña</a:t>
            </a:r>
          </a:p>
          <a:p>
            <a:pPr marL="12700" algn="r">
              <a:lnSpc>
                <a:spcPct val="100000"/>
              </a:lnSpc>
            </a:pPr>
            <a:r>
              <a:rPr lang="es-ES" sz="1000" spc="-10" dirty="0">
                <a:solidFill>
                  <a:srgbClr val="757560"/>
                </a:solidFill>
                <a:latin typeface="Century Gothic" panose="020B0502020202020204" pitchFamily="34" charset="0"/>
                <a:cs typeface="Arial"/>
              </a:rPr>
              <a:t>Pazo de </a:t>
            </a:r>
            <a:r>
              <a:rPr lang="es-ES" sz="1000" spc="-10" dirty="0" err="1">
                <a:solidFill>
                  <a:srgbClr val="757560"/>
                </a:solidFill>
                <a:latin typeface="Century Gothic" panose="020B0502020202020204" pitchFamily="34" charset="0"/>
                <a:cs typeface="Arial"/>
              </a:rPr>
              <a:t>Mariñán</a:t>
            </a:r>
            <a:endParaRPr lang="es-ES" sz="1000" spc="-10" dirty="0">
              <a:solidFill>
                <a:srgbClr val="757560"/>
              </a:solidFill>
              <a:latin typeface="Century Gothic" panose="020B0502020202020204" pitchFamily="34" charset="0"/>
              <a:cs typeface="Arial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3473450" y="3124200"/>
            <a:ext cx="3886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900" spc="225" dirty="0">
                <a:latin typeface="Arial"/>
                <a:cs typeface="Arial"/>
              </a:rPr>
              <a:t>Director: Jaime </a:t>
            </a:r>
            <a:r>
              <a:rPr lang="es-ES" sz="900" spc="225" dirty="0" smtClean="0">
                <a:latin typeface="Arial"/>
                <a:cs typeface="Arial"/>
              </a:rPr>
              <a:t>Rodríguez-</a:t>
            </a:r>
            <a:r>
              <a:rPr lang="es-ES" sz="900" spc="225" dirty="0" err="1" smtClean="0">
                <a:latin typeface="Arial"/>
                <a:cs typeface="Arial"/>
              </a:rPr>
              <a:t>AranaMuñoz</a:t>
            </a:r>
            <a:endParaRPr lang="es-ES" sz="900" spc="225" dirty="0">
              <a:latin typeface="Arial"/>
              <a:cs typeface="Arial"/>
            </a:endParaRPr>
          </a:p>
          <a:p>
            <a:r>
              <a:rPr lang="es-ES" sz="900" spc="225" dirty="0">
                <a:solidFill>
                  <a:srgbClr val="0070C0"/>
                </a:solidFill>
                <a:latin typeface="Arial"/>
                <a:cs typeface="Arial"/>
              </a:rPr>
              <a:t>Información:</a:t>
            </a:r>
          </a:p>
          <a:p>
            <a:r>
              <a:rPr lang="es-ES" sz="900" spc="-10" dirty="0">
                <a:latin typeface="Century Gothic" panose="020B0502020202020204" pitchFamily="34" charset="0"/>
                <a:cs typeface="Arial"/>
              </a:rPr>
              <a:t>Dra. Almudena Fernández Carballal almufc@udc.es</a:t>
            </a:r>
          </a:p>
          <a:p>
            <a:r>
              <a:rPr lang="es-ES" sz="900" spc="225" dirty="0">
                <a:solidFill>
                  <a:srgbClr val="0070C0"/>
                </a:solidFill>
                <a:latin typeface="Arial"/>
                <a:cs typeface="Arial"/>
              </a:rPr>
              <a:t>Subdirectora de las XI Jornadas</a:t>
            </a:r>
          </a:p>
          <a:p>
            <a:r>
              <a:rPr lang="es-ES" sz="900" spc="225" dirty="0">
                <a:solidFill>
                  <a:srgbClr val="0070C0"/>
                </a:solidFill>
                <a:latin typeface="Arial"/>
                <a:cs typeface="Arial"/>
              </a:rPr>
              <a:t>Secretaria administrativa de las XI Jornadas</a:t>
            </a:r>
          </a:p>
          <a:p>
            <a:r>
              <a:rPr lang="es-ES" sz="900" spc="225" dirty="0">
                <a:latin typeface="Arial"/>
                <a:cs typeface="Arial"/>
                <a:hlinkClick r:id="rId4"/>
              </a:rPr>
              <a:t>sisanchez@udc.es</a:t>
            </a:r>
            <a:r>
              <a:rPr lang="es-ES" sz="900" spc="225" dirty="0">
                <a:latin typeface="Arial"/>
                <a:cs typeface="Arial"/>
              </a:rPr>
              <a:t> (FUAC)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743" y="4227803"/>
            <a:ext cx="730781" cy="32622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6572" y="4377427"/>
            <a:ext cx="882650" cy="113902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693" y="4721667"/>
            <a:ext cx="647357" cy="338475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011" y="4724400"/>
            <a:ext cx="365771" cy="359597"/>
          </a:xfrm>
          <a:prstGeom prst="rect">
            <a:avLst/>
          </a:prstGeom>
        </p:spPr>
      </p:pic>
      <p:pic>
        <p:nvPicPr>
          <p:cNvPr id="14" name="13 Imagen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350" y="4114800"/>
            <a:ext cx="866775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14 Imagen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2050" y="4619625"/>
            <a:ext cx="828675" cy="48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15 Imagen" descr="Resultado de imagen de universidad internacional menendez pelayo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250" y="4343400"/>
            <a:ext cx="695325" cy="5429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/>
          <p:cNvSpPr txBox="1"/>
          <p:nvPr/>
        </p:nvSpPr>
        <p:spPr>
          <a:xfrm>
            <a:off x="425450" y="4217581"/>
            <a:ext cx="236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600" b="1" dirty="0" smtClean="0"/>
          </a:p>
          <a:p>
            <a:r>
              <a:rPr lang="es-ES" sz="1600" b="1" dirty="0" smtClean="0">
                <a:solidFill>
                  <a:srgbClr val="FF6600"/>
                </a:solidFill>
              </a:rPr>
              <a:t>            Homenaje a </a:t>
            </a:r>
          </a:p>
          <a:p>
            <a:r>
              <a:rPr lang="es-ES" sz="1600" b="1" dirty="0" smtClean="0">
                <a:solidFill>
                  <a:srgbClr val="FF6600"/>
                </a:solidFill>
              </a:rPr>
              <a:t>       </a:t>
            </a:r>
            <a:r>
              <a:rPr lang="es-ES" sz="1600" b="1" smtClean="0">
                <a:solidFill>
                  <a:srgbClr val="FF6600"/>
                </a:solidFill>
              </a:rPr>
              <a:t>      </a:t>
            </a:r>
            <a:r>
              <a:rPr lang="es-ES" sz="1600" b="1" dirty="0" smtClean="0">
                <a:solidFill>
                  <a:srgbClr val="FF6600"/>
                </a:solidFill>
              </a:rPr>
              <a:t>Paloma  </a:t>
            </a:r>
            <a:r>
              <a:rPr lang="es-ES" sz="1600" b="1" dirty="0" err="1" smtClean="0">
                <a:solidFill>
                  <a:srgbClr val="FF6600"/>
                </a:solidFill>
              </a:rPr>
              <a:t>Caneiro</a:t>
            </a:r>
            <a:r>
              <a:rPr lang="es-ES" sz="1600" b="1" dirty="0" smtClean="0">
                <a:solidFill>
                  <a:srgbClr val="FF6600"/>
                </a:solidFill>
              </a:rPr>
              <a:t> </a:t>
            </a:r>
            <a:endParaRPr lang="es-ES" sz="1600" b="1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484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6850" y="150597"/>
            <a:ext cx="7136993" cy="50310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11043" y="-381000"/>
            <a:ext cx="6740763" cy="1019175"/>
          </a:xfrm>
          <a:prstGeom prst="rect">
            <a:avLst/>
          </a:prstGeom>
        </p:spPr>
        <p:txBody>
          <a:bodyPr vert="horz" wrap="square" lIns="0" tIns="642086" rIns="0" bIns="0" rtlCol="0">
            <a:spAutoFit/>
          </a:bodyPr>
          <a:lstStyle/>
          <a:p>
            <a:pPr marL="3121025">
              <a:lnSpc>
                <a:spcPct val="100000"/>
              </a:lnSpc>
            </a:pPr>
            <a:r>
              <a:rPr spc="70" dirty="0"/>
              <a:t>Entidades</a:t>
            </a:r>
            <a:r>
              <a:rPr spc="-80" dirty="0"/>
              <a:t> </a:t>
            </a:r>
            <a:r>
              <a:rPr spc="60" dirty="0">
                <a:latin typeface="Arial"/>
                <a:cs typeface="Arial"/>
              </a:rPr>
              <a:t>organizadoras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519799" y="3394801"/>
            <a:ext cx="2454910" cy="256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70" dirty="0">
                <a:solidFill>
                  <a:srgbClr val="E37F1C"/>
                </a:solidFill>
                <a:latin typeface="Arial"/>
                <a:cs typeface="Arial"/>
              </a:rPr>
              <a:t>Entidades</a:t>
            </a:r>
            <a:r>
              <a:rPr sz="1600" spc="-95" dirty="0">
                <a:solidFill>
                  <a:srgbClr val="E37F1C"/>
                </a:solidFill>
                <a:latin typeface="Arial"/>
                <a:cs typeface="Arial"/>
              </a:rPr>
              <a:t> </a:t>
            </a:r>
            <a:r>
              <a:rPr sz="1600" spc="60" dirty="0">
                <a:solidFill>
                  <a:srgbClr val="E37F1C"/>
                </a:solidFill>
                <a:latin typeface="Arial"/>
                <a:cs typeface="Arial"/>
              </a:rPr>
              <a:t>colaboradoras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532504" y="1439030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7858" y="0"/>
                </a:lnTo>
              </a:path>
            </a:pathLst>
          </a:custGeom>
          <a:ln w="37858">
            <a:solidFill>
              <a:srgbClr val="E37F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532504" y="1609439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7858" y="0"/>
                </a:lnTo>
              </a:path>
            </a:pathLst>
          </a:custGeom>
          <a:ln w="37858">
            <a:solidFill>
              <a:srgbClr val="E37F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532504" y="177983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7858" y="0"/>
                </a:lnTo>
              </a:path>
            </a:pathLst>
          </a:custGeom>
          <a:ln w="37858">
            <a:solidFill>
              <a:srgbClr val="E37F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532504" y="1950231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7858" y="0"/>
                </a:lnTo>
              </a:path>
            </a:pathLst>
          </a:custGeom>
          <a:ln w="37858">
            <a:solidFill>
              <a:srgbClr val="E37F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532504" y="2120639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7858" y="0"/>
                </a:lnTo>
              </a:path>
            </a:pathLst>
          </a:custGeom>
          <a:ln w="37858">
            <a:solidFill>
              <a:srgbClr val="E37F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532504" y="229103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7858" y="0"/>
                </a:lnTo>
              </a:path>
            </a:pathLst>
          </a:custGeom>
          <a:ln w="37858">
            <a:solidFill>
              <a:srgbClr val="E37F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532504" y="2461431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7858" y="0"/>
                </a:lnTo>
              </a:path>
            </a:pathLst>
          </a:custGeom>
          <a:ln w="37858">
            <a:solidFill>
              <a:srgbClr val="E37F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532504" y="2631840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7858" y="0"/>
                </a:lnTo>
              </a:path>
            </a:pathLst>
          </a:custGeom>
          <a:ln w="37858">
            <a:solidFill>
              <a:srgbClr val="E37F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532504" y="280223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7858" y="0"/>
                </a:lnTo>
              </a:path>
            </a:pathLst>
          </a:custGeom>
          <a:ln w="37858">
            <a:solidFill>
              <a:srgbClr val="E37F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body" idx="1"/>
          </p:nvPr>
        </p:nvSpPr>
        <p:spPr>
          <a:xfrm>
            <a:off x="724268" y="689789"/>
            <a:ext cx="6427538" cy="27022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77185"/>
            <a:r>
              <a:rPr lang="es-ES" spc="-90" dirty="0">
                <a:latin typeface="Century Gothic" panose="020B0502020202020204" pitchFamily="34" charset="0"/>
                <a:cs typeface="Arial" panose="020B0604020202020204" pitchFamily="34" charset="0"/>
              </a:rPr>
              <a:t>Grupo </a:t>
            </a:r>
            <a:r>
              <a:rPr lang="es-ES" spc="-140" dirty="0">
                <a:latin typeface="Century Gothic" panose="020B0502020202020204" pitchFamily="34" charset="0"/>
                <a:cs typeface="Arial" panose="020B0604020202020204" pitchFamily="34" charset="0"/>
              </a:rPr>
              <a:t>de  I</a:t>
            </a:r>
            <a:r>
              <a:rPr lang="es-ES" spc="-60" dirty="0">
                <a:latin typeface="Century Gothic" panose="020B0502020202020204" pitchFamily="34" charset="0"/>
                <a:cs typeface="Arial" panose="020B0604020202020204" pitchFamily="34" charset="0"/>
              </a:rPr>
              <a:t>nvestigación </a:t>
            </a:r>
            <a:r>
              <a:rPr lang="es-ES" spc="-65" dirty="0">
                <a:latin typeface="Century Gothic" panose="020B0502020202020204" pitchFamily="34" charset="0"/>
                <a:cs typeface="Arial" panose="020B0604020202020204" pitchFamily="34" charset="0"/>
              </a:rPr>
              <a:t>“Derecho Público Global</a:t>
            </a:r>
            <a:r>
              <a:rPr lang="es-ES" spc="-15" dirty="0">
                <a:latin typeface="Century Gothic" panose="020B0502020202020204" pitchFamily="34" charset="0"/>
                <a:cs typeface="Arial" panose="020B0604020202020204" pitchFamily="34" charset="0"/>
              </a:rPr>
              <a:t>” </a:t>
            </a:r>
            <a:r>
              <a:rPr lang="es-ES" spc="-65" dirty="0">
                <a:latin typeface="Century Gothic" panose="020B0502020202020204" pitchFamily="34" charset="0"/>
                <a:cs typeface="Arial" panose="020B0604020202020204" pitchFamily="34" charset="0"/>
              </a:rPr>
              <a:t>(España) </a:t>
            </a:r>
          </a:p>
          <a:p>
            <a:pPr marL="2877185"/>
            <a:r>
              <a:rPr lang="es-ES" spc="-65" dirty="0">
                <a:latin typeface="Century Gothic" panose="020B0502020202020204" pitchFamily="34" charset="0"/>
                <a:cs typeface="Arial" panose="020B0604020202020204" pitchFamily="34" charset="0"/>
              </a:rPr>
              <a:t>Doctorado en Derecho Administrativo Iberoamericano (DAI)</a:t>
            </a:r>
          </a:p>
          <a:p>
            <a:pPr marL="2877185">
              <a:lnSpc>
                <a:spcPct val="100000"/>
              </a:lnSpc>
            </a:pPr>
            <a:r>
              <a:rPr spc="-50" dirty="0">
                <a:latin typeface="Century Gothic" panose="020B0502020202020204" pitchFamily="34" charset="0"/>
                <a:cs typeface="Arial" panose="020B0604020202020204" pitchFamily="34" charset="0"/>
              </a:rPr>
              <a:t>Universidad </a:t>
            </a:r>
            <a:r>
              <a:rPr spc="-155" dirty="0">
                <a:latin typeface="Century Gothic" panose="020B0502020202020204" pitchFamily="34" charset="0"/>
                <a:cs typeface="Arial" panose="020B0604020202020204" pitchFamily="34" charset="0"/>
              </a:rPr>
              <a:t>d</a:t>
            </a:r>
            <a:r>
              <a:rPr lang="es-ES" spc="-155" dirty="0">
                <a:latin typeface="Century Gothic" panose="020B0502020202020204" pitchFamily="34" charset="0"/>
                <a:cs typeface="Arial" panose="020B0604020202020204" pitchFamily="34" charset="0"/>
              </a:rPr>
              <a:t>e  A</a:t>
            </a:r>
            <a:r>
              <a:rPr spc="-155" dirty="0">
                <a:latin typeface="Century Gothic" panose="020B0502020202020204" pitchFamily="34" charset="0"/>
                <a:cs typeface="Arial" panose="020B0604020202020204" pitchFamily="34" charset="0"/>
              </a:rPr>
              <a:t>  </a:t>
            </a:r>
            <a:r>
              <a:rPr spc="-75" dirty="0">
                <a:latin typeface="Century Gothic" panose="020B0502020202020204" pitchFamily="34" charset="0"/>
                <a:cs typeface="Arial" panose="020B0604020202020204" pitchFamily="34" charset="0"/>
              </a:rPr>
              <a:t>Coruña</a:t>
            </a:r>
            <a:r>
              <a:rPr spc="-40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spc="-65" dirty="0">
                <a:latin typeface="Century Gothic" panose="020B0502020202020204" pitchFamily="34" charset="0"/>
                <a:cs typeface="Arial" panose="020B0604020202020204" pitchFamily="34" charset="0"/>
              </a:rPr>
              <a:t>(España)</a:t>
            </a:r>
          </a:p>
          <a:p>
            <a:pPr marL="2877820" marR="5080">
              <a:lnSpc>
                <a:spcPct val="111800"/>
              </a:lnSpc>
            </a:pPr>
            <a:r>
              <a:rPr lang="es-ES" spc="-65" dirty="0">
                <a:latin typeface="Century Gothic" panose="020B0502020202020204" pitchFamily="34" charset="0"/>
                <a:cs typeface="Arial" panose="020B0604020202020204" pitchFamily="34" charset="0"/>
              </a:rPr>
              <a:t>Universidad Nacional del Litoral (Argentina)</a:t>
            </a:r>
          </a:p>
          <a:p>
            <a:pPr marL="2877820" marR="5080">
              <a:lnSpc>
                <a:spcPct val="111800"/>
              </a:lnSpc>
            </a:pPr>
            <a:r>
              <a:rPr lang="es-ES" spc="-65" dirty="0">
                <a:latin typeface="Century Gothic" panose="020B0502020202020204" pitchFamily="34" charset="0"/>
                <a:cs typeface="Arial" panose="020B0604020202020204" pitchFamily="34" charset="0"/>
              </a:rPr>
              <a:t>Universidad Nacional del Nordeste (Argentina)</a:t>
            </a:r>
          </a:p>
          <a:p>
            <a:pPr marL="2877820" marR="5080">
              <a:lnSpc>
                <a:spcPct val="111800"/>
              </a:lnSpc>
            </a:pPr>
            <a:r>
              <a:rPr lang="es-ES" spc="-65" dirty="0">
                <a:latin typeface="Century Gothic" panose="020B0502020202020204" pitchFamily="34" charset="0"/>
                <a:cs typeface="Arial" panose="020B0604020202020204" pitchFamily="34" charset="0"/>
              </a:rPr>
              <a:t>Universidad Hispanoamericana (Nicaragua)</a:t>
            </a:r>
          </a:p>
          <a:p>
            <a:pPr marL="2877820" marR="5080">
              <a:lnSpc>
                <a:spcPct val="111800"/>
              </a:lnSpc>
            </a:pPr>
            <a:r>
              <a:rPr lang="es-ES" spc="-45" dirty="0">
                <a:latin typeface="Century Gothic" panose="020B0502020202020204" pitchFamily="34" charset="0"/>
                <a:cs typeface="Arial" panose="020B0604020202020204" pitchFamily="34" charset="0"/>
              </a:rPr>
              <a:t>Universidad </a:t>
            </a:r>
            <a:r>
              <a:rPr lang="es-ES" spc="-140" dirty="0">
                <a:latin typeface="Century Gothic" panose="020B0502020202020204" pitchFamily="34" charset="0"/>
                <a:cs typeface="Arial" panose="020B0604020202020204" pitchFamily="34" charset="0"/>
              </a:rPr>
              <a:t>de  M</a:t>
            </a:r>
            <a:r>
              <a:rPr lang="es-ES" spc="-95" dirty="0">
                <a:latin typeface="Century Gothic" panose="020B0502020202020204" pitchFamily="34" charset="0"/>
                <a:cs typeface="Arial" panose="020B0604020202020204" pitchFamily="34" charset="0"/>
              </a:rPr>
              <a:t>ontevideo </a:t>
            </a:r>
            <a:r>
              <a:rPr lang="es-ES" spc="-60" dirty="0">
                <a:latin typeface="Century Gothic" panose="020B0502020202020204" pitchFamily="34" charset="0"/>
                <a:cs typeface="Arial" panose="020B0604020202020204" pitchFamily="34" charset="0"/>
              </a:rPr>
              <a:t>(Uruguay) </a:t>
            </a:r>
          </a:p>
          <a:p>
            <a:pPr marL="2877820" marR="5080">
              <a:lnSpc>
                <a:spcPct val="111800"/>
              </a:lnSpc>
            </a:pPr>
            <a:r>
              <a:rPr lang="es-ES" spc="-45" dirty="0">
                <a:latin typeface="Century Gothic" panose="020B0502020202020204" pitchFamily="34" charset="0"/>
                <a:cs typeface="Arial" panose="020B0604020202020204" pitchFamily="34" charset="0"/>
              </a:rPr>
              <a:t>Universidad </a:t>
            </a:r>
            <a:r>
              <a:rPr lang="es-ES" spc="-35" dirty="0">
                <a:latin typeface="Century Gothic" panose="020B0502020202020204" pitchFamily="34" charset="0"/>
                <a:cs typeface="Arial" panose="020B0604020202020204" pitchFamily="34" charset="0"/>
              </a:rPr>
              <a:t>Escuela </a:t>
            </a:r>
            <a:r>
              <a:rPr lang="es-ES" spc="-10" dirty="0">
                <a:latin typeface="Century Gothic" panose="020B0502020202020204" pitchFamily="34" charset="0"/>
                <a:cs typeface="Arial" panose="020B0604020202020204" pitchFamily="34" charset="0"/>
              </a:rPr>
              <a:t>Libre </a:t>
            </a:r>
            <a:r>
              <a:rPr lang="es-ES" spc="-140" dirty="0">
                <a:latin typeface="Century Gothic" panose="020B0502020202020204" pitchFamily="34" charset="0"/>
                <a:cs typeface="Arial" panose="020B0604020202020204" pitchFamily="34" charset="0"/>
              </a:rPr>
              <a:t>de  </a:t>
            </a:r>
            <a:r>
              <a:rPr lang="es-ES" spc="-85" dirty="0">
                <a:latin typeface="Century Gothic" panose="020B0502020202020204" pitchFamily="34" charset="0"/>
                <a:cs typeface="Arial" panose="020B0604020202020204" pitchFamily="34" charset="0"/>
              </a:rPr>
              <a:t>Derecho </a:t>
            </a:r>
            <a:r>
              <a:rPr lang="es-ES" spc="-80" dirty="0">
                <a:latin typeface="Century Gothic" panose="020B0502020202020204" pitchFamily="34" charset="0"/>
                <a:cs typeface="Arial" panose="020B0604020202020204" pitchFamily="34" charset="0"/>
              </a:rPr>
              <a:t>(Costa</a:t>
            </a:r>
            <a:r>
              <a:rPr lang="es-ES" spc="45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s-ES" spc="-65" dirty="0">
                <a:latin typeface="Century Gothic" panose="020B0502020202020204" pitchFamily="34" charset="0"/>
                <a:cs typeface="Arial" panose="020B0604020202020204" pitchFamily="34" charset="0"/>
              </a:rPr>
              <a:t>Rica)</a:t>
            </a:r>
          </a:p>
          <a:p>
            <a:pPr marL="2877820" marR="5080">
              <a:lnSpc>
                <a:spcPct val="111800"/>
              </a:lnSpc>
            </a:pPr>
            <a:r>
              <a:rPr lang="es-ES" spc="-65" dirty="0">
                <a:latin typeface="Century Gothic" panose="020B0502020202020204" pitchFamily="34" charset="0"/>
                <a:cs typeface="Arial" panose="020B0604020202020204" pitchFamily="34" charset="0"/>
              </a:rPr>
              <a:t>Universidad de </a:t>
            </a:r>
            <a:r>
              <a:rPr lang="es-ES" spc="-65" dirty="0" err="1">
                <a:latin typeface="Century Gothic" panose="020B0502020202020204" pitchFamily="34" charset="0"/>
                <a:cs typeface="Arial" panose="020B0604020202020204" pitchFamily="34" charset="0"/>
              </a:rPr>
              <a:t>Monteávila</a:t>
            </a:r>
            <a:r>
              <a:rPr lang="es-ES" spc="-65" dirty="0">
                <a:latin typeface="Century Gothic" panose="020B0502020202020204" pitchFamily="34" charset="0"/>
                <a:cs typeface="Arial" panose="020B0604020202020204" pitchFamily="34" charset="0"/>
              </a:rPr>
              <a:t> (Venezuela)</a:t>
            </a:r>
          </a:p>
          <a:p>
            <a:pPr marL="2877820" marR="5080">
              <a:lnSpc>
                <a:spcPct val="111800"/>
              </a:lnSpc>
            </a:pPr>
            <a:r>
              <a:rPr lang="es-ES" spc="-65" dirty="0">
                <a:latin typeface="Century Gothic" panose="020B0502020202020204" pitchFamily="34" charset="0"/>
                <a:cs typeface="Arial" panose="020B0604020202020204" pitchFamily="34" charset="0"/>
              </a:rPr>
              <a:t>Universidad de Guanajuato (México)</a:t>
            </a:r>
          </a:p>
          <a:p>
            <a:pPr marL="2877820" marR="5080">
              <a:lnSpc>
                <a:spcPct val="111800"/>
              </a:lnSpc>
            </a:pPr>
            <a:r>
              <a:rPr lang="es-ES" spc="-65" dirty="0">
                <a:latin typeface="Century Gothic" panose="020B0502020202020204" pitchFamily="34" charset="0"/>
                <a:cs typeface="Arial" panose="020B0604020202020204" pitchFamily="34" charset="0"/>
              </a:rPr>
              <a:t>Universidad Veracruzana (México)</a:t>
            </a:r>
          </a:p>
          <a:p>
            <a:pPr marL="2877820" marR="5080">
              <a:lnSpc>
                <a:spcPct val="111800"/>
              </a:lnSpc>
            </a:pPr>
            <a:r>
              <a:rPr lang="es-ES" spc="-65" dirty="0">
                <a:latin typeface="Century Gothic" panose="020B0502020202020204" pitchFamily="34" charset="0"/>
                <a:cs typeface="Arial" panose="020B0604020202020204" pitchFamily="34" charset="0"/>
              </a:rPr>
              <a:t>Universidad de Santo Tomás de Aquino de Tunja (Colombia)</a:t>
            </a:r>
          </a:p>
          <a:p>
            <a:pPr marL="2877820" marR="5080">
              <a:lnSpc>
                <a:spcPct val="111800"/>
              </a:lnSpc>
            </a:pPr>
            <a:r>
              <a:rPr lang="es-ES" spc="-65" dirty="0">
                <a:latin typeface="Century Gothic" panose="020B0502020202020204" pitchFamily="34" charset="0"/>
                <a:cs typeface="Arial" panose="020B0604020202020204" pitchFamily="34" charset="0"/>
              </a:rPr>
              <a:t>Universidad de Piura (Perú)</a:t>
            </a:r>
          </a:p>
          <a:p>
            <a:pPr marL="2877820" marR="5080">
              <a:lnSpc>
                <a:spcPct val="111800"/>
              </a:lnSpc>
            </a:pPr>
            <a:r>
              <a:rPr lang="pt-BR" spc="-50" dirty="0">
                <a:latin typeface="Century Gothic" panose="020B0502020202020204" pitchFamily="34" charset="0"/>
                <a:cs typeface="Arial" panose="020B0604020202020204" pitchFamily="34" charset="0"/>
              </a:rPr>
              <a:t>Universidade </a:t>
            </a:r>
            <a:r>
              <a:rPr lang="pt-BR" spc="-140" dirty="0">
                <a:latin typeface="Century Gothic" panose="020B0502020202020204" pitchFamily="34" charset="0"/>
                <a:cs typeface="Arial" panose="020B0604020202020204" pitchFamily="34" charset="0"/>
              </a:rPr>
              <a:t>de </a:t>
            </a:r>
            <a:r>
              <a:rPr lang="pt-BR" spc="-65" dirty="0">
                <a:latin typeface="Century Gothic" panose="020B0502020202020204" pitchFamily="34" charset="0"/>
                <a:cs typeface="Arial" panose="020B0604020202020204" pitchFamily="34" charset="0"/>
              </a:rPr>
              <a:t>Santa </a:t>
            </a:r>
            <a:r>
              <a:rPr lang="pt-BR" spc="-25" dirty="0">
                <a:latin typeface="Century Gothic" panose="020B0502020202020204" pitchFamily="34" charset="0"/>
                <a:cs typeface="Arial" panose="020B0604020202020204" pitchFamily="34" charset="0"/>
              </a:rPr>
              <a:t>Cruz </a:t>
            </a:r>
            <a:r>
              <a:rPr lang="pt-BR" spc="-140" dirty="0">
                <a:latin typeface="Century Gothic" panose="020B0502020202020204" pitchFamily="34" charset="0"/>
                <a:cs typeface="Arial" panose="020B0604020202020204" pitchFamily="34" charset="0"/>
              </a:rPr>
              <a:t>do  S</a:t>
            </a:r>
            <a:r>
              <a:rPr lang="pt-BR" spc="40" dirty="0">
                <a:latin typeface="Century Gothic" panose="020B0502020202020204" pitchFamily="34" charset="0"/>
                <a:cs typeface="Arial" panose="020B0604020202020204" pitchFamily="34" charset="0"/>
              </a:rPr>
              <a:t>ul </a:t>
            </a:r>
            <a:r>
              <a:rPr lang="pt-BR" spc="10" dirty="0">
                <a:latin typeface="Century Gothic" panose="020B0502020202020204" pitchFamily="34" charset="0"/>
                <a:cs typeface="Arial" panose="020B0604020202020204" pitchFamily="34" charset="0"/>
              </a:rPr>
              <a:t>(Brasil)</a:t>
            </a:r>
            <a:endParaRPr lang="es-ES" spc="-65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2877820" marR="5080">
              <a:lnSpc>
                <a:spcPct val="111800"/>
              </a:lnSpc>
            </a:pPr>
            <a:r>
              <a:rPr spc="-45" dirty="0">
                <a:latin typeface="Century Gothic" panose="020B0502020202020204" pitchFamily="34" charset="0"/>
                <a:cs typeface="Arial" panose="020B0604020202020204" pitchFamily="34" charset="0"/>
              </a:rPr>
              <a:t>Universidad </a:t>
            </a:r>
            <a:r>
              <a:rPr spc="-15" dirty="0">
                <a:latin typeface="Century Gothic" panose="020B0502020202020204" pitchFamily="34" charset="0"/>
                <a:cs typeface="Arial" panose="020B0604020202020204" pitchFamily="34" charset="0"/>
              </a:rPr>
              <a:t>Austral</a:t>
            </a:r>
            <a:r>
              <a:rPr spc="25" dirty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spc="-70" dirty="0">
                <a:latin typeface="Century Gothic" panose="020B0502020202020204" pitchFamily="34" charset="0"/>
                <a:cs typeface="Arial" panose="020B0604020202020204" pitchFamily="34" charset="0"/>
              </a:rPr>
              <a:t>(Argentina)</a:t>
            </a:r>
          </a:p>
          <a:p>
            <a:pPr marL="2877820" marR="567055">
              <a:lnSpc>
                <a:spcPct val="111800"/>
              </a:lnSpc>
            </a:pPr>
            <a:r>
              <a:rPr spc="-45" dirty="0">
                <a:latin typeface="Century Gothic" panose="020B0502020202020204" pitchFamily="34" charset="0"/>
                <a:cs typeface="Arial" panose="020B0604020202020204" pitchFamily="34" charset="0"/>
              </a:rPr>
              <a:t>Universidad </a:t>
            </a:r>
            <a:r>
              <a:rPr spc="-80" dirty="0">
                <a:latin typeface="Century Gothic" panose="020B0502020202020204" pitchFamily="34" charset="0"/>
                <a:cs typeface="Arial" panose="020B0604020202020204" pitchFamily="34" charset="0"/>
              </a:rPr>
              <a:t>Panamericana </a:t>
            </a:r>
            <a:r>
              <a:rPr spc="-90" dirty="0">
                <a:latin typeface="Century Gothic" panose="020B0502020202020204" pitchFamily="34" charset="0"/>
                <a:cs typeface="Arial" panose="020B0604020202020204" pitchFamily="34" charset="0"/>
              </a:rPr>
              <a:t>(México)</a:t>
            </a:r>
            <a:endParaRPr spc="-65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532504" y="3964781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7858" y="0"/>
                </a:lnTo>
              </a:path>
            </a:pathLst>
          </a:custGeom>
          <a:ln w="37858">
            <a:solidFill>
              <a:srgbClr val="E37F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532504" y="412980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7858" y="0"/>
                </a:lnTo>
              </a:path>
            </a:pathLst>
          </a:custGeom>
          <a:ln w="37858">
            <a:solidFill>
              <a:srgbClr val="E37F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532504" y="4290692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7858" y="0"/>
                </a:lnTo>
              </a:path>
            </a:pathLst>
          </a:custGeom>
          <a:ln w="37858">
            <a:solidFill>
              <a:srgbClr val="E37F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590048" y="3879920"/>
            <a:ext cx="3464802" cy="10156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spc="-70" dirty="0">
                <a:solidFill>
                  <a:srgbClr val="77787B"/>
                </a:solidFill>
                <a:latin typeface="Century Gothic"/>
                <a:cs typeface="Century Gothic"/>
              </a:rPr>
              <a:t>Diputación </a:t>
            </a:r>
            <a:r>
              <a:rPr sz="1000" spc="-140" dirty="0">
                <a:solidFill>
                  <a:srgbClr val="77787B"/>
                </a:solidFill>
                <a:latin typeface="Century Gothic"/>
                <a:cs typeface="Century Gothic"/>
              </a:rPr>
              <a:t>de  A</a:t>
            </a:r>
            <a:r>
              <a:rPr sz="1000" spc="-75" dirty="0">
                <a:solidFill>
                  <a:srgbClr val="77787B"/>
                </a:solidFill>
                <a:latin typeface="Century Gothic"/>
                <a:cs typeface="Century Gothic"/>
              </a:rPr>
              <a:t> Coruña</a:t>
            </a:r>
            <a:endParaRPr sz="1000" dirty="0">
              <a:latin typeface="Century Gothic"/>
              <a:cs typeface="Century Gothic"/>
            </a:endParaRPr>
          </a:p>
          <a:p>
            <a:pPr marL="12700" marR="5080">
              <a:lnSpc>
                <a:spcPct val="111800"/>
              </a:lnSpc>
            </a:pPr>
            <a:r>
              <a:rPr sz="1000" spc="-75" dirty="0">
                <a:solidFill>
                  <a:srgbClr val="77787B"/>
                </a:solidFill>
                <a:latin typeface="Century Gothic"/>
                <a:cs typeface="Century Gothic"/>
              </a:rPr>
              <a:t>Asociación </a:t>
            </a:r>
            <a:r>
              <a:rPr sz="1000" spc="-50" dirty="0">
                <a:solidFill>
                  <a:srgbClr val="77787B"/>
                </a:solidFill>
                <a:latin typeface="Century Gothic"/>
                <a:cs typeface="Century Gothic"/>
              </a:rPr>
              <a:t>Española </a:t>
            </a:r>
            <a:r>
              <a:rPr sz="1000" spc="-140" dirty="0">
                <a:solidFill>
                  <a:srgbClr val="77787B"/>
                </a:solidFill>
                <a:latin typeface="Century Gothic"/>
                <a:cs typeface="Century Gothic"/>
              </a:rPr>
              <a:t>de</a:t>
            </a:r>
            <a:r>
              <a:rPr lang="es-ES" sz="1000" spc="-140" dirty="0">
                <a:solidFill>
                  <a:srgbClr val="77787B"/>
                </a:solidFill>
                <a:latin typeface="Century Gothic"/>
                <a:cs typeface="Century Gothic"/>
              </a:rPr>
              <a:t>  </a:t>
            </a:r>
            <a:r>
              <a:rPr sz="1000" spc="-60" dirty="0" err="1">
                <a:solidFill>
                  <a:srgbClr val="77787B"/>
                </a:solidFill>
                <a:latin typeface="Century Gothic"/>
                <a:cs typeface="Century Gothic"/>
              </a:rPr>
              <a:t>Ciencias</a:t>
            </a:r>
            <a:r>
              <a:rPr sz="1000" spc="-60" dirty="0">
                <a:solidFill>
                  <a:srgbClr val="77787B"/>
                </a:solidFill>
                <a:latin typeface="Century Gothic"/>
                <a:cs typeface="Century Gothic"/>
              </a:rPr>
              <a:t> </a:t>
            </a:r>
            <a:r>
              <a:rPr sz="1000" spc="-30" dirty="0" err="1">
                <a:solidFill>
                  <a:srgbClr val="77787B"/>
                </a:solidFill>
                <a:latin typeface="Century Gothic"/>
                <a:cs typeface="Century Gothic"/>
              </a:rPr>
              <a:t>Administrativas</a:t>
            </a:r>
            <a:endParaRPr lang="es-ES" sz="1000" spc="-30" dirty="0">
              <a:solidFill>
                <a:srgbClr val="77787B"/>
              </a:solidFill>
              <a:latin typeface="Century Gothic"/>
              <a:cs typeface="Century Gothic"/>
            </a:endParaRPr>
          </a:p>
          <a:p>
            <a:pPr marL="12700" marR="5080">
              <a:lnSpc>
                <a:spcPct val="111800"/>
              </a:lnSpc>
            </a:pPr>
            <a:r>
              <a:rPr sz="1000" spc="-35" dirty="0" err="1">
                <a:solidFill>
                  <a:srgbClr val="77787B"/>
                </a:solidFill>
                <a:latin typeface="Century Gothic"/>
                <a:cs typeface="Century Gothic"/>
              </a:rPr>
              <a:t>Foro</a:t>
            </a:r>
            <a:r>
              <a:rPr sz="1000" spc="-35" dirty="0">
                <a:solidFill>
                  <a:srgbClr val="77787B"/>
                </a:solidFill>
                <a:latin typeface="Century Gothic"/>
                <a:cs typeface="Century Gothic"/>
              </a:rPr>
              <a:t> </a:t>
            </a:r>
            <a:r>
              <a:rPr sz="1000" spc="-75" dirty="0">
                <a:solidFill>
                  <a:srgbClr val="77787B"/>
                </a:solidFill>
                <a:latin typeface="Century Gothic"/>
                <a:cs typeface="Century Gothic"/>
              </a:rPr>
              <a:t>Iberoamericano </a:t>
            </a:r>
            <a:r>
              <a:rPr sz="1000" spc="-140" dirty="0">
                <a:solidFill>
                  <a:srgbClr val="77787B"/>
                </a:solidFill>
                <a:latin typeface="Century Gothic"/>
                <a:cs typeface="Century Gothic"/>
              </a:rPr>
              <a:t>de  </a:t>
            </a:r>
            <a:r>
              <a:rPr sz="1000" spc="-85" dirty="0">
                <a:solidFill>
                  <a:srgbClr val="77787B"/>
                </a:solidFill>
                <a:latin typeface="Century Gothic"/>
                <a:cs typeface="Century Gothic"/>
              </a:rPr>
              <a:t>Derecho</a:t>
            </a:r>
            <a:r>
              <a:rPr sz="1000" spc="60" dirty="0">
                <a:solidFill>
                  <a:srgbClr val="77787B"/>
                </a:solidFill>
                <a:latin typeface="Century Gothic"/>
                <a:cs typeface="Century Gothic"/>
              </a:rPr>
              <a:t> </a:t>
            </a:r>
            <a:r>
              <a:rPr sz="1000" spc="-40" dirty="0" err="1">
                <a:solidFill>
                  <a:srgbClr val="77787B"/>
                </a:solidFill>
                <a:latin typeface="Century Gothic"/>
                <a:cs typeface="Century Gothic"/>
              </a:rPr>
              <a:t>Administrativo</a:t>
            </a:r>
            <a:endParaRPr lang="es-ES" sz="1000" spc="-40" dirty="0">
              <a:solidFill>
                <a:srgbClr val="77787B"/>
              </a:solidFill>
              <a:latin typeface="Century Gothic"/>
              <a:cs typeface="Century Gothic"/>
            </a:endParaRPr>
          </a:p>
          <a:p>
            <a:pPr marL="12700" marR="5080">
              <a:lnSpc>
                <a:spcPct val="111800"/>
              </a:lnSpc>
            </a:pPr>
            <a:r>
              <a:rPr lang="es-ES" sz="1000" spc="-40" dirty="0">
                <a:solidFill>
                  <a:srgbClr val="77787B"/>
                </a:solidFill>
                <a:latin typeface="Century Gothic"/>
                <a:cs typeface="Century Gothic"/>
              </a:rPr>
              <a:t>Red Iberoamericana de Contratación Pública</a:t>
            </a:r>
          </a:p>
          <a:p>
            <a:pPr marL="12700" marR="5080">
              <a:lnSpc>
                <a:spcPct val="111800"/>
              </a:lnSpc>
            </a:pPr>
            <a:r>
              <a:rPr lang="es-ES" sz="1000" spc="-40" dirty="0">
                <a:solidFill>
                  <a:srgbClr val="77787B"/>
                </a:solidFill>
                <a:latin typeface="Century Gothic"/>
                <a:cs typeface="Century Gothic"/>
              </a:rPr>
              <a:t>Red </a:t>
            </a:r>
            <a:r>
              <a:rPr lang="es-ES" sz="1000" spc="-40" dirty="0" err="1">
                <a:solidFill>
                  <a:srgbClr val="77787B"/>
                </a:solidFill>
                <a:latin typeface="Century Gothic"/>
                <a:cs typeface="Century Gothic"/>
              </a:rPr>
              <a:t>Eurolatinoamericana</a:t>
            </a:r>
            <a:r>
              <a:rPr lang="es-ES" sz="1000" spc="-40" dirty="0">
                <a:solidFill>
                  <a:srgbClr val="77787B"/>
                </a:solidFill>
                <a:latin typeface="Century Gothic"/>
                <a:cs typeface="Century Gothic"/>
              </a:rPr>
              <a:t> de Derecho Administrativo</a:t>
            </a:r>
          </a:p>
          <a:p>
            <a:pPr marL="12700" marR="5080">
              <a:lnSpc>
                <a:spcPct val="111800"/>
              </a:lnSpc>
            </a:pPr>
            <a:r>
              <a:rPr lang="es-ES" sz="1000" spc="-40" dirty="0">
                <a:solidFill>
                  <a:srgbClr val="77787B"/>
                </a:solidFill>
                <a:latin typeface="Century Gothic"/>
                <a:cs typeface="Century Gothic"/>
              </a:rPr>
              <a:t>Universidad Internacional Menéndez Pelayo, Sede Galicia</a:t>
            </a:r>
            <a:endParaRPr sz="1000" dirty="0">
              <a:latin typeface="Century Gothic"/>
              <a:cs typeface="Century Gothic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410064" y="3689293"/>
            <a:ext cx="3465195" cy="0"/>
          </a:xfrm>
          <a:custGeom>
            <a:avLst/>
            <a:gdLst/>
            <a:ahLst/>
            <a:cxnLst/>
            <a:rect l="l" t="t" r="r" b="b"/>
            <a:pathLst>
              <a:path w="3465195">
                <a:moveTo>
                  <a:pt x="3465004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E37F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51993" y="148501"/>
            <a:ext cx="2880004" cy="50291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5"/>
          <p:cNvSpPr/>
          <p:nvPr/>
        </p:nvSpPr>
        <p:spPr>
          <a:xfrm>
            <a:off x="3529722" y="2971800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7858" y="0"/>
                </a:lnTo>
              </a:path>
            </a:pathLst>
          </a:custGeom>
          <a:ln w="37858">
            <a:solidFill>
              <a:srgbClr val="E37F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0"/>
          <p:cNvSpPr/>
          <p:nvPr/>
        </p:nvSpPr>
        <p:spPr>
          <a:xfrm>
            <a:off x="3437255" y="533400"/>
            <a:ext cx="3465195" cy="0"/>
          </a:xfrm>
          <a:custGeom>
            <a:avLst/>
            <a:gdLst/>
            <a:ahLst/>
            <a:cxnLst/>
            <a:rect l="l" t="t" r="r" b="b"/>
            <a:pathLst>
              <a:path w="3465195">
                <a:moveTo>
                  <a:pt x="3465004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E37F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5"/>
          <p:cNvSpPr/>
          <p:nvPr/>
        </p:nvSpPr>
        <p:spPr>
          <a:xfrm>
            <a:off x="3527265" y="3145302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7858" y="0"/>
                </a:lnTo>
              </a:path>
            </a:pathLst>
          </a:custGeom>
          <a:ln w="37858">
            <a:solidFill>
              <a:srgbClr val="E37F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5"/>
          <p:cNvSpPr/>
          <p:nvPr/>
        </p:nvSpPr>
        <p:spPr>
          <a:xfrm>
            <a:off x="3530602" y="1276352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7858" y="0"/>
                </a:lnTo>
              </a:path>
            </a:pathLst>
          </a:custGeom>
          <a:ln w="37858">
            <a:solidFill>
              <a:srgbClr val="E37F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5"/>
          <p:cNvSpPr/>
          <p:nvPr/>
        </p:nvSpPr>
        <p:spPr>
          <a:xfrm>
            <a:off x="3532977" y="1100140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7858" y="0"/>
                </a:lnTo>
              </a:path>
            </a:pathLst>
          </a:custGeom>
          <a:ln w="37858">
            <a:solidFill>
              <a:srgbClr val="E37F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5"/>
          <p:cNvSpPr/>
          <p:nvPr/>
        </p:nvSpPr>
        <p:spPr>
          <a:xfrm>
            <a:off x="3535360" y="93106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7858" y="0"/>
                </a:lnTo>
              </a:path>
            </a:pathLst>
          </a:custGeom>
          <a:ln w="37858">
            <a:solidFill>
              <a:srgbClr val="E37F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5"/>
          <p:cNvSpPr/>
          <p:nvPr/>
        </p:nvSpPr>
        <p:spPr>
          <a:xfrm>
            <a:off x="3535364" y="766762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7858" y="0"/>
                </a:lnTo>
              </a:path>
            </a:pathLst>
          </a:custGeom>
          <a:ln w="37858">
            <a:solidFill>
              <a:srgbClr val="E37F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17"/>
          <p:cNvSpPr/>
          <p:nvPr/>
        </p:nvSpPr>
        <p:spPr>
          <a:xfrm>
            <a:off x="3530598" y="445976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7858" y="0"/>
                </a:lnTo>
              </a:path>
            </a:pathLst>
          </a:custGeom>
          <a:ln w="37858">
            <a:solidFill>
              <a:srgbClr val="E37F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5"/>
          <p:cNvSpPr/>
          <p:nvPr/>
        </p:nvSpPr>
        <p:spPr>
          <a:xfrm>
            <a:off x="3511550" y="3276600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7858" y="0"/>
                </a:lnTo>
              </a:path>
            </a:pathLst>
          </a:custGeom>
          <a:ln w="37858">
            <a:solidFill>
              <a:srgbClr val="E37F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5"/>
          <p:cNvSpPr/>
          <p:nvPr/>
        </p:nvSpPr>
        <p:spPr>
          <a:xfrm flipV="1">
            <a:off x="3503931" y="4602481"/>
            <a:ext cx="45719" cy="45719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7858" y="0"/>
                </a:lnTo>
              </a:path>
            </a:pathLst>
          </a:custGeom>
          <a:ln w="37858">
            <a:solidFill>
              <a:srgbClr val="E37F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5"/>
          <p:cNvSpPr/>
          <p:nvPr/>
        </p:nvSpPr>
        <p:spPr>
          <a:xfrm flipV="1">
            <a:off x="3503931" y="4754881"/>
            <a:ext cx="45719" cy="45719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7858" y="0"/>
                </a:lnTo>
              </a:path>
            </a:pathLst>
          </a:custGeom>
          <a:ln w="37858">
            <a:solidFill>
              <a:srgbClr val="E37F1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412750" y="1"/>
            <a:ext cx="8331734" cy="5334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11043" y="-76200"/>
            <a:ext cx="6740763" cy="442744"/>
          </a:xfrm>
          <a:prstGeom prst="rect">
            <a:avLst/>
          </a:prstGeom>
        </p:spPr>
        <p:txBody>
          <a:bodyPr vert="horz" wrap="square" lIns="0" tIns="194622" rIns="0" bIns="0" rtlCol="0">
            <a:spAutoFit/>
          </a:bodyPr>
          <a:lstStyle/>
          <a:p>
            <a:pPr marL="62230">
              <a:lnSpc>
                <a:spcPct val="100000"/>
              </a:lnSpc>
              <a:tabLst>
                <a:tab pos="2018664" algn="l"/>
              </a:tabLst>
            </a:pPr>
            <a:r>
              <a:rPr sz="1000" u="sng" spc="25" dirty="0"/>
              <a:t>Dirección</a:t>
            </a:r>
            <a:r>
              <a:rPr u="sng" spc="25" dirty="0"/>
              <a:t>	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60700" y="381000"/>
            <a:ext cx="1954530" cy="4231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1080"/>
              </a:lnSpc>
            </a:pP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D. </a:t>
            </a:r>
            <a:r>
              <a:rPr sz="750" spc="3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Jaime </a:t>
            </a:r>
            <a:r>
              <a:rPr sz="750" spc="10" dirty="0" smtClean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Rodríguez</a:t>
            </a:r>
            <a:r>
              <a:rPr lang="es-ES" sz="750" spc="10" dirty="0" smtClean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-</a:t>
            </a:r>
            <a:r>
              <a:rPr sz="750" spc="10" dirty="0" smtClean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 Arana</a:t>
            </a:r>
            <a:r>
              <a:rPr lang="es-ES" sz="750" spc="10" dirty="0" smtClean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 Muñoz</a:t>
            </a:r>
            <a:endParaRPr lang="es-ES" sz="750" spc="10" dirty="0">
              <a:solidFill>
                <a:srgbClr val="77787B"/>
              </a:solidFill>
              <a:latin typeface="Century Gothic" panose="020B0502020202020204" pitchFamily="34" charset="0"/>
              <a:cs typeface="Tahoma"/>
            </a:endParaRPr>
          </a:p>
          <a:p>
            <a:pPr marL="12700" marR="5080">
              <a:lnSpc>
                <a:spcPts val="1080"/>
              </a:lnSpc>
            </a:pPr>
            <a:r>
              <a:rPr sz="750" spc="-20" dirty="0" err="1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Catedrático</a:t>
            </a: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 de</a:t>
            </a:r>
            <a:r>
              <a:rPr lang="es-ES"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 </a:t>
            </a: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Derecho Administrativo  Universidad de A Coruña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60700" y="762000"/>
            <a:ext cx="1982470" cy="927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969135" algn="l"/>
              </a:tabLst>
            </a:pPr>
            <a:r>
              <a:rPr sz="1000" u="sng" spc="50" dirty="0" err="1">
                <a:solidFill>
                  <a:srgbClr val="E37F1C"/>
                </a:solidFill>
                <a:latin typeface="Arial"/>
                <a:cs typeface="Arial"/>
              </a:rPr>
              <a:t>Coordinación</a:t>
            </a:r>
            <a:r>
              <a:rPr sz="1600" u="sng" spc="50" dirty="0">
                <a:solidFill>
                  <a:srgbClr val="E37F1C"/>
                </a:solidFill>
                <a:latin typeface="Arial"/>
                <a:cs typeface="Arial"/>
              </a:rPr>
              <a:t>	</a:t>
            </a:r>
            <a:endParaRPr sz="1600" dirty="0">
              <a:latin typeface="Arial"/>
              <a:cs typeface="Arial"/>
            </a:endParaRPr>
          </a:p>
          <a:p>
            <a:pPr marR="437515">
              <a:lnSpc>
                <a:spcPct val="147200"/>
              </a:lnSpc>
              <a:spcBef>
                <a:spcPts val="285"/>
              </a:spcBef>
            </a:pPr>
            <a:r>
              <a:rPr sz="800" spc="5" dirty="0" err="1">
                <a:solidFill>
                  <a:srgbClr val="EDA6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Coordinación</a:t>
            </a:r>
            <a:r>
              <a:rPr sz="800" spc="5" dirty="0">
                <a:solidFill>
                  <a:srgbClr val="EDA6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800" dirty="0">
                <a:solidFill>
                  <a:srgbClr val="EDA6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s-ES" sz="800" dirty="0">
                <a:solidFill>
                  <a:srgbClr val="EDA6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 </a:t>
            </a:r>
            <a:r>
              <a:rPr sz="800" dirty="0">
                <a:solidFill>
                  <a:srgbClr val="EDA6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Argentina:</a:t>
            </a:r>
            <a:endParaRPr lang="es-ES" sz="800" dirty="0">
              <a:solidFill>
                <a:srgbClr val="EDA66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700" marR="5080">
              <a:lnSpc>
                <a:spcPts val="1080"/>
              </a:lnSpc>
              <a:spcBef>
                <a:spcPts val="285"/>
              </a:spcBef>
            </a:pPr>
            <a:r>
              <a:rPr sz="750" spc="-20" dirty="0" err="1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Dña</a:t>
            </a: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. Miriam M. Ivanega</a:t>
            </a:r>
          </a:p>
          <a:p>
            <a:pPr marL="12700" marR="5080">
              <a:lnSpc>
                <a:spcPts val="1080"/>
              </a:lnSpc>
              <a:spcBef>
                <a:spcPts val="15"/>
              </a:spcBef>
            </a:pP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Universidad Austral</a:t>
            </a:r>
            <a:endParaRPr lang="es-ES" sz="750" spc="-20" dirty="0">
              <a:solidFill>
                <a:srgbClr val="77787B"/>
              </a:solidFill>
              <a:latin typeface="Century Gothic" panose="020B0502020202020204" pitchFamily="34" charset="0"/>
              <a:cs typeface="Tahoma"/>
            </a:endParaRPr>
          </a:p>
          <a:p>
            <a:pPr marL="12700" marR="5080">
              <a:lnSpc>
                <a:spcPts val="1080"/>
              </a:lnSpc>
              <a:spcBef>
                <a:spcPts val="15"/>
              </a:spcBef>
            </a:pPr>
            <a:r>
              <a:rPr lang="es-ES"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Universidad Nacional de la Pampa</a:t>
            </a:r>
            <a:endParaRPr sz="750" spc="-20" dirty="0">
              <a:solidFill>
                <a:srgbClr val="77787B"/>
              </a:solidFill>
              <a:latin typeface="Century Gothic" panose="020B0502020202020204" pitchFamily="34" charset="0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0700" y="1738952"/>
            <a:ext cx="1954530" cy="6232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800" spc="5" dirty="0" err="1">
                <a:solidFill>
                  <a:srgbClr val="EDA664"/>
                </a:solidFill>
                <a:latin typeface="Tahoma"/>
                <a:cs typeface="Tahoma"/>
              </a:rPr>
              <a:t>Coordinación</a:t>
            </a:r>
            <a:r>
              <a:rPr sz="800" spc="5" dirty="0">
                <a:solidFill>
                  <a:srgbClr val="EDA664"/>
                </a:solidFill>
                <a:latin typeface="Tahoma"/>
                <a:cs typeface="Tahoma"/>
              </a:rPr>
              <a:t> </a:t>
            </a:r>
            <a:r>
              <a:rPr sz="800" dirty="0" err="1">
                <a:solidFill>
                  <a:srgbClr val="EDA664"/>
                </a:solidFill>
                <a:latin typeface="Tahoma"/>
                <a:cs typeface="Tahoma"/>
              </a:rPr>
              <a:t>en</a:t>
            </a:r>
            <a:r>
              <a:rPr lang="es-ES" sz="800" dirty="0">
                <a:solidFill>
                  <a:srgbClr val="EDA664"/>
                </a:solidFill>
                <a:latin typeface="Tahoma"/>
                <a:cs typeface="Tahoma"/>
              </a:rPr>
              <a:t> </a:t>
            </a:r>
            <a:r>
              <a:rPr sz="800" spc="-180" dirty="0">
                <a:solidFill>
                  <a:srgbClr val="EDA664"/>
                </a:solidFill>
                <a:latin typeface="Tahoma"/>
                <a:cs typeface="Tahoma"/>
              </a:rPr>
              <a:t> </a:t>
            </a:r>
            <a:r>
              <a:rPr sz="800" spc="30" dirty="0">
                <a:solidFill>
                  <a:srgbClr val="EDA664"/>
                </a:solidFill>
                <a:latin typeface="Tahoma"/>
                <a:cs typeface="Tahoma"/>
              </a:rPr>
              <a:t>Brasil:</a:t>
            </a:r>
            <a:endParaRPr sz="800" dirty="0">
              <a:latin typeface="Tahoma"/>
              <a:cs typeface="Tahoma"/>
            </a:endParaRPr>
          </a:p>
          <a:p>
            <a:pPr marL="12700" marR="5080">
              <a:lnSpc>
                <a:spcPts val="1080"/>
              </a:lnSpc>
              <a:spcBef>
                <a:spcPts val="565"/>
              </a:spcBef>
            </a:pP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D. </a:t>
            </a:r>
            <a:r>
              <a:rPr sz="750" spc="-20" dirty="0" err="1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Rogerio</a:t>
            </a:r>
            <a:r>
              <a:rPr lang="es-ES"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 </a:t>
            </a:r>
            <a:r>
              <a:rPr sz="750" spc="-20" dirty="0" err="1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Gesta</a:t>
            </a: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 Leal</a:t>
            </a:r>
          </a:p>
          <a:p>
            <a:pPr marL="12700" marR="5080">
              <a:lnSpc>
                <a:spcPts val="1080"/>
              </a:lnSpc>
              <a:spcBef>
                <a:spcPts val="25"/>
              </a:spcBef>
            </a:pP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Catedrático de Derecho Administrativo  Universidad de  Santa Cruz do  Sul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60700" y="3581400"/>
            <a:ext cx="1954530" cy="6232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5" dirty="0">
                <a:solidFill>
                  <a:srgbClr val="EDA664"/>
                </a:solidFill>
                <a:latin typeface="Tahoma"/>
                <a:cs typeface="Tahoma"/>
              </a:rPr>
              <a:t>Coordinación </a:t>
            </a:r>
            <a:r>
              <a:rPr sz="800" dirty="0">
                <a:solidFill>
                  <a:srgbClr val="EDA664"/>
                </a:solidFill>
                <a:latin typeface="Tahoma"/>
                <a:cs typeface="Tahoma"/>
              </a:rPr>
              <a:t>en</a:t>
            </a:r>
            <a:r>
              <a:rPr sz="800" spc="-165" dirty="0">
                <a:solidFill>
                  <a:srgbClr val="EDA664"/>
                </a:solidFill>
                <a:latin typeface="Tahoma"/>
                <a:cs typeface="Tahoma"/>
              </a:rPr>
              <a:t> </a:t>
            </a:r>
            <a:r>
              <a:rPr sz="800" spc="-5" dirty="0">
                <a:solidFill>
                  <a:srgbClr val="EDA664"/>
                </a:solidFill>
                <a:latin typeface="Tahoma"/>
                <a:cs typeface="Tahoma"/>
              </a:rPr>
              <a:t>Uruguay:</a:t>
            </a:r>
            <a:endParaRPr sz="800" dirty="0">
              <a:latin typeface="Tahoma"/>
              <a:cs typeface="Tahoma"/>
            </a:endParaRPr>
          </a:p>
          <a:p>
            <a:pPr marL="12700" marR="5080">
              <a:lnSpc>
                <a:spcPts val="1080"/>
              </a:lnSpc>
              <a:spcBef>
                <a:spcPts val="565"/>
              </a:spcBef>
            </a:pP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D. Carlos E. </a:t>
            </a:r>
            <a:r>
              <a:rPr sz="750" spc="-20" dirty="0" err="1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Delpiaz</a:t>
            </a:r>
            <a:r>
              <a:rPr lang="es-ES" sz="750" spc="-20" dirty="0" err="1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zo</a:t>
            </a:r>
            <a:endParaRPr sz="750" spc="-20" dirty="0">
              <a:solidFill>
                <a:srgbClr val="77787B"/>
              </a:solidFill>
              <a:latin typeface="Century Gothic" panose="020B0502020202020204" pitchFamily="34" charset="0"/>
              <a:cs typeface="Tahoma"/>
            </a:endParaRPr>
          </a:p>
          <a:p>
            <a:pPr marL="12700" marR="5080">
              <a:lnSpc>
                <a:spcPts val="1080"/>
              </a:lnSpc>
              <a:spcBef>
                <a:spcPts val="25"/>
              </a:spcBef>
            </a:pPr>
            <a:r>
              <a:rPr sz="750" spc="-20" dirty="0" err="1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Catedrático</a:t>
            </a: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 de</a:t>
            </a:r>
            <a:r>
              <a:rPr lang="es-ES"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 </a:t>
            </a: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Derecho Administrativo  Universidad de Montevideo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661920" y="4878521"/>
            <a:ext cx="1954530" cy="410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1080"/>
              </a:lnSpc>
              <a:tabLst>
                <a:tab pos="1969135" algn="l"/>
              </a:tabLst>
            </a:pP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D. Carlos E. Delpiazzo</a:t>
            </a:r>
          </a:p>
          <a:p>
            <a:pPr marL="12700" marR="5080">
              <a:lnSpc>
                <a:spcPts val="1080"/>
              </a:lnSpc>
              <a:spcBef>
                <a:spcPts val="25"/>
              </a:spcBef>
              <a:tabLst>
                <a:tab pos="1969135" algn="l"/>
              </a:tabLst>
            </a:pP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Catedrático de Derecho Administrativo  Universidad de Montevideo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328286" y="762000"/>
            <a:ext cx="1955164" cy="4231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1080"/>
              </a:lnSpc>
              <a:tabLst>
                <a:tab pos="1969135" algn="l"/>
              </a:tabLst>
            </a:pP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Dña. Miriam M. </a:t>
            </a:r>
            <a:r>
              <a:rPr sz="750" spc="-20" dirty="0" err="1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Ivanega</a:t>
            </a: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  </a:t>
            </a:r>
            <a:endParaRPr lang="es-ES" sz="750" spc="-20" dirty="0">
              <a:solidFill>
                <a:srgbClr val="77787B"/>
              </a:solidFill>
              <a:latin typeface="Century Gothic" panose="020B0502020202020204" pitchFamily="34" charset="0"/>
              <a:cs typeface="Tahoma"/>
            </a:endParaRPr>
          </a:p>
          <a:p>
            <a:pPr marL="12700" marR="5080">
              <a:lnSpc>
                <a:spcPts val="1080"/>
              </a:lnSpc>
              <a:tabLst>
                <a:tab pos="1969135" algn="l"/>
              </a:tabLst>
            </a:pPr>
            <a:r>
              <a:rPr sz="750" spc="-20" dirty="0" err="1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Catedrática</a:t>
            </a: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 de Derecho Adminsitrativo  Universidad Austral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328920" y="1219200"/>
            <a:ext cx="1954530" cy="409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1080"/>
              </a:lnSpc>
              <a:spcBef>
                <a:spcPts val="25"/>
              </a:spcBef>
              <a:tabLst>
                <a:tab pos="1969135" algn="l"/>
              </a:tabLst>
            </a:pP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D. Justo Reyna</a:t>
            </a:r>
          </a:p>
          <a:p>
            <a:pPr marL="12700" marR="5080">
              <a:lnSpc>
                <a:spcPts val="1080"/>
              </a:lnSpc>
              <a:spcBef>
                <a:spcPts val="25"/>
              </a:spcBef>
              <a:tabLst>
                <a:tab pos="1969135" algn="l"/>
              </a:tabLst>
            </a:pP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Catedrático de Derecho Administrativo  Universidad Nacional del Litoral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328920" y="1676400"/>
            <a:ext cx="1954530" cy="4231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1080"/>
              </a:lnSpc>
              <a:spcBef>
                <a:spcPts val="25"/>
              </a:spcBef>
              <a:tabLst>
                <a:tab pos="1969135" algn="l"/>
              </a:tabLst>
            </a:pP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D. Luis José </a:t>
            </a:r>
            <a:r>
              <a:rPr sz="750" spc="-20" dirty="0" err="1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Béjar</a:t>
            </a: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 Rivera</a:t>
            </a:r>
            <a:endParaRPr lang="es-ES" sz="750" spc="-20" dirty="0">
              <a:solidFill>
                <a:srgbClr val="77787B"/>
              </a:solidFill>
              <a:latin typeface="Century Gothic" panose="020B0502020202020204" pitchFamily="34" charset="0"/>
              <a:cs typeface="Tahoma"/>
            </a:endParaRPr>
          </a:p>
          <a:p>
            <a:pPr marL="12700" marR="5080">
              <a:lnSpc>
                <a:spcPts val="1080"/>
              </a:lnSpc>
              <a:spcBef>
                <a:spcPts val="25"/>
              </a:spcBef>
              <a:tabLst>
                <a:tab pos="1969135" algn="l"/>
              </a:tabLst>
            </a:pPr>
            <a:r>
              <a:rPr sz="750" spc="-20" dirty="0" err="1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Catedrático</a:t>
            </a: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 de Derecho Administrativo  Universidad Panamericana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328920" y="2667000"/>
            <a:ext cx="1954530" cy="419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1080"/>
              </a:lnSpc>
              <a:spcBef>
                <a:spcPts val="25"/>
              </a:spcBef>
              <a:tabLst>
                <a:tab pos="1969135" algn="l"/>
              </a:tabLst>
            </a:pP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D. Luis Enrique Chase Plate  </a:t>
            </a:r>
            <a:endParaRPr lang="es-ES" sz="750" spc="-20" dirty="0">
              <a:solidFill>
                <a:srgbClr val="77787B"/>
              </a:solidFill>
              <a:latin typeface="Century Gothic" panose="020B0502020202020204" pitchFamily="34" charset="0"/>
              <a:cs typeface="Tahoma"/>
            </a:endParaRPr>
          </a:p>
          <a:p>
            <a:pPr marL="12700" marR="5080">
              <a:lnSpc>
                <a:spcPts val="1080"/>
              </a:lnSpc>
              <a:spcBef>
                <a:spcPts val="25"/>
              </a:spcBef>
              <a:tabLst>
                <a:tab pos="1969135" algn="l"/>
              </a:tabLst>
            </a:pPr>
            <a:r>
              <a:rPr sz="750" spc="-20" dirty="0" err="1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Catedrático</a:t>
            </a: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 de </a:t>
            </a:r>
            <a:r>
              <a:rPr lang="es-ES"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 D</a:t>
            </a:r>
            <a:r>
              <a:rPr sz="750" spc="-20" dirty="0" err="1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erecho</a:t>
            </a: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 Administrativo  Universidad Nacional de  la Asunción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5328920" y="3200400"/>
            <a:ext cx="1954530" cy="419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1080"/>
              </a:lnSpc>
              <a:spcBef>
                <a:spcPts val="25"/>
              </a:spcBef>
              <a:tabLst>
                <a:tab pos="1969135" algn="l"/>
              </a:tabLst>
            </a:pP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D. Ernesto Jinesta Lobo  </a:t>
            </a:r>
            <a:endParaRPr lang="es-ES" sz="750" spc="-20" dirty="0">
              <a:solidFill>
                <a:srgbClr val="77787B"/>
              </a:solidFill>
              <a:latin typeface="Century Gothic" panose="020B0502020202020204" pitchFamily="34" charset="0"/>
              <a:cs typeface="Tahoma"/>
            </a:endParaRPr>
          </a:p>
          <a:p>
            <a:pPr marL="12700" marR="5080">
              <a:lnSpc>
                <a:spcPts val="1080"/>
              </a:lnSpc>
              <a:spcBef>
                <a:spcPts val="25"/>
              </a:spcBef>
              <a:tabLst>
                <a:tab pos="1969135" algn="l"/>
              </a:tabLst>
            </a:pPr>
            <a:r>
              <a:rPr sz="750" spc="-20" dirty="0" err="1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Catedrático</a:t>
            </a: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 de </a:t>
            </a:r>
            <a:r>
              <a:rPr lang="es-ES"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 D</a:t>
            </a:r>
            <a:r>
              <a:rPr sz="750" spc="-20" dirty="0" err="1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erecho</a:t>
            </a: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 Administrativo  Universidad Escuela Libre de  Derecho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2661920" y="213029"/>
            <a:ext cx="1954530" cy="5463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s-ES" sz="800" spc="5" dirty="0">
                <a:solidFill>
                  <a:srgbClr val="EDA664"/>
                </a:solidFill>
                <a:latin typeface="Tahoma"/>
                <a:cs typeface="Tahoma"/>
              </a:rPr>
              <a:t>C</a:t>
            </a:r>
            <a:r>
              <a:rPr sz="800" spc="5" dirty="0" err="1">
                <a:solidFill>
                  <a:srgbClr val="EDA664"/>
                </a:solidFill>
                <a:latin typeface="Tahoma"/>
                <a:cs typeface="Tahoma"/>
              </a:rPr>
              <a:t>oordinación</a:t>
            </a:r>
            <a:r>
              <a:rPr sz="800" spc="5" dirty="0">
                <a:solidFill>
                  <a:srgbClr val="EDA664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EDA664"/>
                </a:solidFill>
                <a:latin typeface="Tahoma"/>
                <a:cs typeface="Tahoma"/>
              </a:rPr>
              <a:t>en </a:t>
            </a:r>
            <a:r>
              <a:rPr sz="800" spc="10" dirty="0">
                <a:solidFill>
                  <a:srgbClr val="EDA664"/>
                </a:solidFill>
                <a:latin typeface="Tahoma"/>
                <a:cs typeface="Tahoma"/>
              </a:rPr>
              <a:t>Costa</a:t>
            </a:r>
            <a:r>
              <a:rPr sz="800" spc="-229" dirty="0">
                <a:solidFill>
                  <a:srgbClr val="EDA664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EDA664"/>
                </a:solidFill>
                <a:latin typeface="Tahoma"/>
                <a:cs typeface="Tahoma"/>
              </a:rPr>
              <a:t>Rica:</a:t>
            </a:r>
            <a:endParaRPr sz="800" dirty="0">
              <a:latin typeface="Tahoma"/>
              <a:cs typeface="Tahoma"/>
            </a:endParaRPr>
          </a:p>
          <a:p>
            <a:pPr marL="12700" marR="5080">
              <a:lnSpc>
                <a:spcPts val="1080"/>
              </a:lnSpc>
            </a:pP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D. Ernesto </a:t>
            </a:r>
            <a:r>
              <a:rPr sz="750" spc="-20" dirty="0" err="1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Jinesta</a:t>
            </a: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 Lobo</a:t>
            </a:r>
            <a:endParaRPr lang="es-ES" sz="750" spc="-20" dirty="0">
              <a:solidFill>
                <a:srgbClr val="77787B"/>
              </a:solidFill>
              <a:latin typeface="Century Gothic" panose="020B0502020202020204" pitchFamily="34" charset="0"/>
              <a:cs typeface="Tahoma"/>
            </a:endParaRPr>
          </a:p>
          <a:p>
            <a:pPr marL="12700" marR="5080">
              <a:lnSpc>
                <a:spcPts val="1080"/>
              </a:lnSpc>
            </a:pPr>
            <a:r>
              <a:rPr lang="es-ES"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Ca</a:t>
            </a:r>
            <a:r>
              <a:rPr sz="750" spc="-20" dirty="0" err="1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tedrático</a:t>
            </a: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 de Derecho </a:t>
            </a:r>
            <a:r>
              <a:rPr sz="750" spc="-20" dirty="0" err="1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Administrativo</a:t>
            </a: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  </a:t>
            </a:r>
            <a:r>
              <a:rPr lang="es-ES"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  </a:t>
            </a:r>
          </a:p>
          <a:p>
            <a:pPr marL="12700" marR="5080">
              <a:lnSpc>
                <a:spcPts val="1080"/>
              </a:lnSpc>
            </a:pP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Universidad Escuela Libre de  Derecho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2661992" y="2819400"/>
            <a:ext cx="1982470" cy="6437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969135" algn="l"/>
              </a:tabLst>
            </a:pPr>
            <a:r>
              <a:rPr sz="1000" u="sng" spc="50" dirty="0">
                <a:solidFill>
                  <a:srgbClr val="E37F1C"/>
                </a:solidFill>
                <a:latin typeface="Arial"/>
                <a:cs typeface="Arial"/>
              </a:rPr>
              <a:t>Consejo</a:t>
            </a:r>
            <a:r>
              <a:rPr sz="1000" u="sng" spc="-50" dirty="0">
                <a:solidFill>
                  <a:srgbClr val="E37F1C"/>
                </a:solidFill>
                <a:latin typeface="Arial"/>
                <a:cs typeface="Arial"/>
              </a:rPr>
              <a:t> </a:t>
            </a:r>
            <a:r>
              <a:rPr sz="1000" u="sng" spc="30" dirty="0">
                <a:solidFill>
                  <a:srgbClr val="E37F1C"/>
                </a:solidFill>
                <a:latin typeface="Arial"/>
                <a:cs typeface="Arial"/>
              </a:rPr>
              <a:t>Científico</a:t>
            </a:r>
            <a:r>
              <a:rPr sz="1600" u="sng" spc="30" dirty="0">
                <a:solidFill>
                  <a:srgbClr val="E37F1C"/>
                </a:solidFill>
                <a:latin typeface="Arial"/>
                <a:cs typeface="Arial"/>
              </a:rPr>
              <a:t>	</a:t>
            </a:r>
            <a:endParaRPr lang="es-ES" sz="1600" u="sng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1969135" algn="l"/>
              </a:tabLst>
            </a:pP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D. José Luis Meilán Gil</a:t>
            </a:r>
          </a:p>
          <a:p>
            <a:pPr marL="12700" marR="5080">
              <a:lnSpc>
                <a:spcPts val="1080"/>
              </a:lnSpc>
              <a:spcBef>
                <a:spcPts val="25"/>
              </a:spcBef>
              <a:tabLst>
                <a:tab pos="1969135" algn="l"/>
              </a:tabLst>
            </a:pP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Catedrático de Derecho Administrativo  Universidad de  A Coruña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2667968" y="3505200"/>
            <a:ext cx="1954530" cy="419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1080"/>
              </a:lnSpc>
              <a:tabLst>
                <a:tab pos="1969135" algn="l"/>
              </a:tabLst>
            </a:pP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D. Jaime Rodríguez-Arana Muñoz  Catedrático de Derecho Administrativo  Universidad de  A Coruña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2667964" y="3962400"/>
            <a:ext cx="1656080" cy="419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1080"/>
              </a:lnSpc>
              <a:tabLst>
                <a:tab pos="1969135" algn="l"/>
              </a:tabLst>
            </a:pP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D. Juan Jesús Raposo </a:t>
            </a:r>
            <a:r>
              <a:rPr sz="750" spc="-20" dirty="0" err="1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Arceo</a:t>
            </a: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  </a:t>
            </a:r>
            <a:endParaRPr lang="es-ES" sz="750" spc="-20" dirty="0">
              <a:solidFill>
                <a:srgbClr val="77787B"/>
              </a:solidFill>
              <a:latin typeface="Century Gothic" panose="020B0502020202020204" pitchFamily="34" charset="0"/>
              <a:cs typeface="Tahoma"/>
            </a:endParaRPr>
          </a:p>
          <a:p>
            <a:pPr marL="12700" marR="5080">
              <a:lnSpc>
                <a:spcPts val="1080"/>
              </a:lnSpc>
              <a:tabLst>
                <a:tab pos="1969135" algn="l"/>
              </a:tabLst>
            </a:pPr>
            <a:r>
              <a:rPr sz="750" spc="-20" dirty="0" err="1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Profesor</a:t>
            </a: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 Titular de Derecho Civil  </a:t>
            </a:r>
            <a:endParaRPr lang="es-ES" sz="750" spc="-20" dirty="0">
              <a:solidFill>
                <a:srgbClr val="77787B"/>
              </a:solidFill>
              <a:latin typeface="Century Gothic" panose="020B0502020202020204" pitchFamily="34" charset="0"/>
              <a:cs typeface="Tahoma"/>
            </a:endParaRPr>
          </a:p>
          <a:p>
            <a:pPr marL="12700" marR="5080">
              <a:lnSpc>
                <a:spcPts val="1080"/>
              </a:lnSpc>
              <a:tabLst>
                <a:tab pos="1969135" algn="l"/>
              </a:tabLst>
            </a:pP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Universidad de  A Coruña</a:t>
            </a:r>
          </a:p>
        </p:txBody>
      </p:sp>
      <p:sp>
        <p:nvSpPr>
          <p:cNvPr id="23" name="object 13"/>
          <p:cNvSpPr txBox="1"/>
          <p:nvPr/>
        </p:nvSpPr>
        <p:spPr>
          <a:xfrm>
            <a:off x="5328920" y="2133600"/>
            <a:ext cx="1954530" cy="410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1080"/>
              </a:lnSpc>
              <a:spcBef>
                <a:spcPts val="25"/>
              </a:spcBef>
              <a:tabLst>
                <a:tab pos="1969135" algn="l"/>
              </a:tabLst>
            </a:pPr>
            <a:r>
              <a:rPr lang="pt-BR"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D. Rogerio  Gesta Leal</a:t>
            </a:r>
          </a:p>
          <a:p>
            <a:pPr marL="12700" marR="5080">
              <a:lnSpc>
                <a:spcPts val="1080"/>
              </a:lnSpc>
              <a:spcBef>
                <a:spcPts val="25"/>
              </a:spcBef>
              <a:tabLst>
                <a:tab pos="1969135" algn="l"/>
              </a:tabLst>
            </a:pPr>
            <a:r>
              <a:rPr lang="pt-BR"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Catedrático de </a:t>
            </a:r>
            <a:r>
              <a:rPr lang="pt-BR" sz="750" spc="-20" dirty="0" err="1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Derecho</a:t>
            </a:r>
            <a:r>
              <a:rPr lang="pt-BR"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 Administrativo  </a:t>
            </a:r>
            <a:r>
              <a:rPr lang="pt-BR" sz="750" spc="-20" dirty="0" err="1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Universidad</a:t>
            </a:r>
            <a:r>
              <a:rPr lang="pt-BR"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 de  Santa Cruz do  Sul</a:t>
            </a:r>
          </a:p>
        </p:txBody>
      </p:sp>
      <p:sp>
        <p:nvSpPr>
          <p:cNvPr id="26" name="object 16"/>
          <p:cNvSpPr txBox="1"/>
          <p:nvPr/>
        </p:nvSpPr>
        <p:spPr>
          <a:xfrm>
            <a:off x="5328920" y="3691607"/>
            <a:ext cx="1954530" cy="4231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1080"/>
              </a:lnSpc>
              <a:spcBef>
                <a:spcPts val="25"/>
              </a:spcBef>
              <a:tabLst>
                <a:tab pos="1969135" algn="l"/>
              </a:tabLst>
            </a:pP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D</a:t>
            </a:r>
            <a:r>
              <a:rPr lang="es-ES"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. Manlio Fabio Casarín León </a:t>
            </a:r>
          </a:p>
          <a:p>
            <a:pPr marL="12700" marR="5080">
              <a:lnSpc>
                <a:spcPts val="1080"/>
              </a:lnSpc>
              <a:spcBef>
                <a:spcPts val="25"/>
              </a:spcBef>
              <a:tabLst>
                <a:tab pos="1969135" algn="l"/>
              </a:tabLst>
            </a:pPr>
            <a:r>
              <a:rPr sz="750" spc="-20" dirty="0" err="1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Catedrático</a:t>
            </a: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 de Derecho Administrativo  Universidad </a:t>
            </a:r>
            <a:r>
              <a:rPr lang="es-ES"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Veracruzana</a:t>
            </a:r>
            <a:endParaRPr sz="750" spc="-20" dirty="0">
              <a:solidFill>
                <a:srgbClr val="77787B"/>
              </a:solidFill>
              <a:latin typeface="Century Gothic" panose="020B0502020202020204" pitchFamily="34" charset="0"/>
              <a:cs typeface="Tahoma"/>
            </a:endParaRPr>
          </a:p>
        </p:txBody>
      </p:sp>
      <p:sp>
        <p:nvSpPr>
          <p:cNvPr id="24" name="object 16"/>
          <p:cNvSpPr txBox="1"/>
          <p:nvPr/>
        </p:nvSpPr>
        <p:spPr>
          <a:xfrm>
            <a:off x="5332130" y="4160143"/>
            <a:ext cx="2057400" cy="4231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1080"/>
              </a:lnSpc>
              <a:spcBef>
                <a:spcPts val="25"/>
              </a:spcBef>
              <a:tabLst>
                <a:tab pos="1969135" algn="l"/>
              </a:tabLst>
            </a:pP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D</a:t>
            </a:r>
            <a:r>
              <a:rPr lang="es-ES"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. Ciro </a:t>
            </a:r>
            <a:r>
              <a:rPr lang="es-ES" sz="750" spc="-20" dirty="0" err="1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Nolberto</a:t>
            </a:r>
            <a:r>
              <a:rPr lang="es-ES"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 </a:t>
            </a:r>
            <a:r>
              <a:rPr lang="es-ES" sz="750" spc="-20" dirty="0" err="1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Güecha</a:t>
            </a:r>
            <a:r>
              <a:rPr lang="es-ES"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 Medina</a:t>
            </a:r>
          </a:p>
          <a:p>
            <a:pPr marL="12700" marR="5080">
              <a:lnSpc>
                <a:spcPts val="1080"/>
              </a:lnSpc>
              <a:spcBef>
                <a:spcPts val="25"/>
              </a:spcBef>
              <a:tabLst>
                <a:tab pos="1969135" algn="l"/>
              </a:tabLst>
            </a:pPr>
            <a:r>
              <a:rPr sz="750" spc="-20" dirty="0" err="1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Catedrático</a:t>
            </a: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 de</a:t>
            </a:r>
            <a:r>
              <a:rPr lang="es-ES"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 D</a:t>
            </a:r>
            <a:r>
              <a:rPr sz="750" spc="-20" dirty="0" err="1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erecho</a:t>
            </a: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 </a:t>
            </a:r>
            <a:r>
              <a:rPr sz="750" spc="-20" dirty="0" err="1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Administrativo</a:t>
            </a: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  </a:t>
            </a:r>
            <a:r>
              <a:rPr lang="es-ES"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Universidad de Santo Tomás</a:t>
            </a:r>
            <a:endParaRPr sz="750" spc="-20" dirty="0">
              <a:solidFill>
                <a:srgbClr val="77787B"/>
              </a:solidFill>
              <a:latin typeface="Century Gothic" panose="020B0502020202020204" pitchFamily="34" charset="0"/>
              <a:cs typeface="Tahoma"/>
            </a:endParaRPr>
          </a:p>
        </p:txBody>
      </p:sp>
      <p:sp>
        <p:nvSpPr>
          <p:cNvPr id="27" name="object 11"/>
          <p:cNvSpPr txBox="1"/>
          <p:nvPr/>
        </p:nvSpPr>
        <p:spPr>
          <a:xfrm>
            <a:off x="5328286" y="304800"/>
            <a:ext cx="1955164" cy="4231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1080"/>
              </a:lnSpc>
              <a:tabLst>
                <a:tab pos="1969135" algn="l"/>
              </a:tabLst>
            </a:pP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Dña. </a:t>
            </a:r>
            <a:r>
              <a:rPr lang="es-ES"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Teresita Rendón</a:t>
            </a:r>
          </a:p>
          <a:p>
            <a:pPr marL="12700" marR="5080">
              <a:lnSpc>
                <a:spcPts val="1080"/>
              </a:lnSpc>
              <a:tabLst>
                <a:tab pos="1969135" algn="l"/>
              </a:tabLst>
            </a:pPr>
            <a:r>
              <a:rPr sz="750" spc="-20" dirty="0" err="1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Catedrática</a:t>
            </a: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 de</a:t>
            </a:r>
            <a:r>
              <a:rPr lang="es-ES"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 </a:t>
            </a: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Derecho Adminsitrativo  Universidad </a:t>
            </a:r>
            <a:r>
              <a:rPr lang="es-ES"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de Guanajuato</a:t>
            </a:r>
            <a:endParaRPr sz="750" spc="-20" dirty="0">
              <a:solidFill>
                <a:srgbClr val="77787B"/>
              </a:solidFill>
              <a:latin typeface="Century Gothic" panose="020B0502020202020204" pitchFamily="34" charset="0"/>
              <a:cs typeface="Tahoma"/>
            </a:endParaRPr>
          </a:p>
        </p:txBody>
      </p:sp>
      <p:sp>
        <p:nvSpPr>
          <p:cNvPr id="30" name="object 6"/>
          <p:cNvSpPr txBox="1"/>
          <p:nvPr/>
        </p:nvSpPr>
        <p:spPr>
          <a:xfrm>
            <a:off x="458944" y="2424752"/>
            <a:ext cx="1954530" cy="6232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800" spc="5" dirty="0" err="1">
                <a:solidFill>
                  <a:srgbClr val="EDA664"/>
                </a:solidFill>
                <a:latin typeface="Tahoma"/>
                <a:cs typeface="Tahoma"/>
              </a:rPr>
              <a:t>Coordinación</a:t>
            </a:r>
            <a:r>
              <a:rPr sz="800" spc="5" dirty="0">
                <a:solidFill>
                  <a:srgbClr val="EDA664"/>
                </a:solidFill>
                <a:latin typeface="Tahoma"/>
                <a:cs typeface="Tahoma"/>
              </a:rPr>
              <a:t> </a:t>
            </a:r>
            <a:r>
              <a:rPr sz="800" dirty="0" err="1">
                <a:solidFill>
                  <a:srgbClr val="EDA664"/>
                </a:solidFill>
                <a:latin typeface="Tahoma"/>
                <a:cs typeface="Tahoma"/>
              </a:rPr>
              <a:t>en</a:t>
            </a:r>
            <a:r>
              <a:rPr lang="es-ES" sz="800" dirty="0">
                <a:solidFill>
                  <a:srgbClr val="EDA664"/>
                </a:solidFill>
                <a:latin typeface="Tahoma"/>
                <a:cs typeface="Tahoma"/>
              </a:rPr>
              <a:t> </a:t>
            </a:r>
            <a:r>
              <a:rPr lang="es-ES" sz="800" spc="30" dirty="0">
                <a:solidFill>
                  <a:srgbClr val="EDA664"/>
                </a:solidFill>
                <a:latin typeface="Tahoma"/>
                <a:cs typeface="Tahoma"/>
              </a:rPr>
              <a:t>México:</a:t>
            </a:r>
            <a:endParaRPr sz="800" dirty="0">
              <a:latin typeface="Tahoma"/>
              <a:cs typeface="Tahoma"/>
            </a:endParaRPr>
          </a:p>
          <a:p>
            <a:pPr marL="12700" marR="5080">
              <a:lnSpc>
                <a:spcPts val="1080"/>
              </a:lnSpc>
              <a:spcBef>
                <a:spcPts val="565"/>
              </a:spcBef>
            </a:pP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D. </a:t>
            </a:r>
            <a:r>
              <a:rPr lang="es-ES"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Luis José </a:t>
            </a:r>
            <a:r>
              <a:rPr lang="es-ES" sz="750" spc="-20" dirty="0" err="1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Bejar</a:t>
            </a:r>
            <a:r>
              <a:rPr lang="es-ES"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 Rivera</a:t>
            </a:r>
            <a:endParaRPr sz="750" spc="-20" dirty="0">
              <a:solidFill>
                <a:srgbClr val="77787B"/>
              </a:solidFill>
              <a:latin typeface="Century Gothic" panose="020B0502020202020204" pitchFamily="34" charset="0"/>
              <a:cs typeface="Tahoma"/>
            </a:endParaRPr>
          </a:p>
          <a:p>
            <a:pPr marL="12700" marR="5080">
              <a:lnSpc>
                <a:spcPts val="1080"/>
              </a:lnSpc>
              <a:spcBef>
                <a:spcPts val="25"/>
              </a:spcBef>
            </a:pP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Catedrático de Derecho Administrativo  Universidad </a:t>
            </a:r>
            <a:r>
              <a:rPr lang="es-ES"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Panamericana</a:t>
            </a:r>
            <a:endParaRPr sz="750" spc="-20" dirty="0">
              <a:solidFill>
                <a:srgbClr val="77787B"/>
              </a:solidFill>
              <a:latin typeface="Century Gothic" panose="020B0502020202020204" pitchFamily="34" charset="0"/>
              <a:cs typeface="Tahoma"/>
            </a:endParaRPr>
          </a:p>
        </p:txBody>
      </p:sp>
      <p:sp>
        <p:nvSpPr>
          <p:cNvPr id="31" name="object 6"/>
          <p:cNvSpPr txBox="1"/>
          <p:nvPr/>
        </p:nvSpPr>
        <p:spPr>
          <a:xfrm>
            <a:off x="452120" y="3094510"/>
            <a:ext cx="2183130" cy="410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1080"/>
              </a:lnSpc>
              <a:spcBef>
                <a:spcPts val="565"/>
              </a:spcBef>
            </a:pP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D. </a:t>
            </a:r>
            <a:r>
              <a:rPr lang="es-ES"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Juan Manuel Otero</a:t>
            </a:r>
            <a:endParaRPr sz="750" spc="-20" dirty="0">
              <a:solidFill>
                <a:srgbClr val="77787B"/>
              </a:solidFill>
              <a:latin typeface="Century Gothic" panose="020B0502020202020204" pitchFamily="34" charset="0"/>
              <a:cs typeface="Tahoma"/>
            </a:endParaRPr>
          </a:p>
          <a:p>
            <a:pPr marL="12700" marR="5080">
              <a:lnSpc>
                <a:spcPts val="1080"/>
              </a:lnSpc>
              <a:spcBef>
                <a:spcPts val="25"/>
              </a:spcBef>
            </a:pPr>
            <a:r>
              <a:rPr lang="es-ES"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Director de la Maestría de Derecho Administrativo Universidad Panamericana</a:t>
            </a:r>
            <a:endParaRPr sz="750" spc="-20" dirty="0">
              <a:solidFill>
                <a:srgbClr val="77787B"/>
              </a:solidFill>
              <a:latin typeface="Century Gothic" panose="020B0502020202020204" pitchFamily="34" charset="0"/>
              <a:cs typeface="Tahoma"/>
            </a:endParaRPr>
          </a:p>
        </p:txBody>
      </p:sp>
      <p:sp>
        <p:nvSpPr>
          <p:cNvPr id="34" name="object 8"/>
          <p:cNvSpPr txBox="1"/>
          <p:nvPr/>
        </p:nvSpPr>
        <p:spPr>
          <a:xfrm>
            <a:off x="2689860" y="793651"/>
            <a:ext cx="2412179" cy="9515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5" dirty="0" err="1">
                <a:solidFill>
                  <a:srgbClr val="EDA664"/>
                </a:solidFill>
                <a:latin typeface="Tahoma"/>
                <a:cs typeface="Tahoma"/>
              </a:rPr>
              <a:t>Coordinación</a:t>
            </a:r>
            <a:r>
              <a:rPr sz="800" spc="5" dirty="0">
                <a:solidFill>
                  <a:srgbClr val="EDA664"/>
                </a:solidFill>
                <a:latin typeface="Tahoma"/>
                <a:cs typeface="Tahoma"/>
              </a:rPr>
              <a:t> </a:t>
            </a:r>
            <a:r>
              <a:rPr sz="800" dirty="0" err="1">
                <a:solidFill>
                  <a:srgbClr val="EDA664"/>
                </a:solidFill>
                <a:latin typeface="Tahoma"/>
                <a:cs typeface="Tahoma"/>
              </a:rPr>
              <a:t>en</a:t>
            </a:r>
            <a:r>
              <a:rPr lang="es-ES" sz="800" dirty="0">
                <a:solidFill>
                  <a:srgbClr val="EDA664"/>
                </a:solidFill>
                <a:latin typeface="Tahoma"/>
                <a:cs typeface="Tahoma"/>
              </a:rPr>
              <a:t> </a:t>
            </a:r>
            <a:r>
              <a:rPr lang="es-ES" sz="800" spc="-5" dirty="0">
                <a:solidFill>
                  <a:srgbClr val="EDA664"/>
                </a:solidFill>
                <a:latin typeface="Tahoma"/>
                <a:cs typeface="Tahoma"/>
              </a:rPr>
              <a:t>España (Subdirectora de las Jornadas)</a:t>
            </a:r>
            <a:r>
              <a:rPr sz="800" spc="-5" dirty="0">
                <a:solidFill>
                  <a:srgbClr val="EDA664"/>
                </a:solidFill>
                <a:latin typeface="Tahoma"/>
                <a:cs typeface="Tahoma"/>
              </a:rPr>
              <a:t>:</a:t>
            </a:r>
            <a:endParaRPr lang="es-ES" sz="800" spc="-5" dirty="0">
              <a:solidFill>
                <a:srgbClr val="EDA664"/>
              </a:solidFill>
              <a:latin typeface="Tahoma"/>
              <a:cs typeface="Tahoma"/>
            </a:endParaRPr>
          </a:p>
          <a:p>
            <a:pPr marL="12700" marR="5080">
              <a:lnSpc>
                <a:spcPts val="1080"/>
              </a:lnSpc>
            </a:pPr>
            <a:r>
              <a:rPr lang="es-ES"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Dña. Almudena Fernández </a:t>
            </a:r>
            <a:r>
              <a:rPr lang="es-ES" sz="750" spc="-20" dirty="0" err="1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Carballal</a:t>
            </a:r>
            <a:endParaRPr lang="es-ES" sz="750" spc="-20" dirty="0">
              <a:solidFill>
                <a:srgbClr val="77787B"/>
              </a:solidFill>
              <a:latin typeface="Century Gothic" panose="020B0502020202020204" pitchFamily="34" charset="0"/>
              <a:cs typeface="Tahoma"/>
            </a:endParaRPr>
          </a:p>
          <a:p>
            <a:pPr marL="12700" marR="5080">
              <a:lnSpc>
                <a:spcPts val="1080"/>
              </a:lnSpc>
              <a:spcBef>
                <a:spcPts val="15"/>
              </a:spcBef>
            </a:pPr>
            <a:r>
              <a:rPr lang="es-ES"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Profesora Titular de Derecho Administrativo</a:t>
            </a:r>
          </a:p>
          <a:p>
            <a:pPr marL="12700" marR="5080">
              <a:lnSpc>
                <a:spcPts val="1080"/>
              </a:lnSpc>
              <a:spcBef>
                <a:spcPts val="15"/>
              </a:spcBef>
            </a:pPr>
            <a:r>
              <a:rPr lang="es-ES"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Universidad de A </a:t>
            </a:r>
            <a:r>
              <a:rPr lang="es-ES" sz="750" spc="-20" dirty="0" smtClean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Coruña</a:t>
            </a:r>
          </a:p>
          <a:p>
            <a:pPr marL="12700" marR="5080">
              <a:lnSpc>
                <a:spcPts val="1080"/>
              </a:lnSpc>
              <a:spcBef>
                <a:spcPts val="15"/>
              </a:spcBef>
            </a:pPr>
            <a:r>
              <a:rPr lang="es-ES" sz="750" spc="-20" dirty="0" smtClean="0">
                <a:solidFill>
                  <a:schemeClr val="accent6"/>
                </a:solidFill>
                <a:latin typeface="Century Gothic" panose="020B0502020202020204" pitchFamily="34" charset="0"/>
                <a:cs typeface="Tahoma"/>
              </a:rPr>
              <a:t> </a:t>
            </a:r>
          </a:p>
          <a:p>
            <a:pPr marL="12700" marR="5080">
              <a:lnSpc>
                <a:spcPts val="1080"/>
              </a:lnSpc>
              <a:spcBef>
                <a:spcPts val="15"/>
              </a:spcBef>
            </a:pPr>
            <a:r>
              <a:rPr lang="es-ES" sz="750" spc="-20" dirty="0" smtClean="0">
                <a:solidFill>
                  <a:schemeClr val="accent6"/>
                </a:solidFill>
                <a:latin typeface="Century Gothic" panose="020B0502020202020204" pitchFamily="34" charset="0"/>
                <a:cs typeface="Tahoma"/>
              </a:rPr>
              <a:t>++</a:t>
            </a:r>
            <a:endParaRPr sz="750" spc="-20" dirty="0">
              <a:solidFill>
                <a:schemeClr val="accent6"/>
              </a:solidFill>
              <a:latin typeface="Century Gothic" panose="020B0502020202020204" pitchFamily="34" charset="0"/>
              <a:cs typeface="Tahoma"/>
            </a:endParaRPr>
          </a:p>
        </p:txBody>
      </p:sp>
      <p:sp>
        <p:nvSpPr>
          <p:cNvPr id="32" name="object 8"/>
          <p:cNvSpPr txBox="1"/>
          <p:nvPr/>
        </p:nvSpPr>
        <p:spPr>
          <a:xfrm>
            <a:off x="458944" y="4267200"/>
            <a:ext cx="2100106" cy="6232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5" dirty="0" err="1">
                <a:solidFill>
                  <a:srgbClr val="EDA664"/>
                </a:solidFill>
                <a:latin typeface="Tahoma"/>
                <a:cs typeface="Tahoma"/>
              </a:rPr>
              <a:t>Coordinación</a:t>
            </a:r>
            <a:r>
              <a:rPr sz="800" spc="5" dirty="0">
                <a:solidFill>
                  <a:srgbClr val="EDA664"/>
                </a:solidFill>
                <a:latin typeface="Tahoma"/>
                <a:cs typeface="Tahoma"/>
              </a:rPr>
              <a:t> </a:t>
            </a:r>
            <a:r>
              <a:rPr sz="800" dirty="0" err="1">
                <a:solidFill>
                  <a:srgbClr val="EDA664"/>
                </a:solidFill>
                <a:latin typeface="Tahoma"/>
                <a:cs typeface="Tahoma"/>
              </a:rPr>
              <a:t>en</a:t>
            </a:r>
            <a:r>
              <a:rPr lang="es-ES" sz="800" dirty="0">
                <a:solidFill>
                  <a:srgbClr val="EDA664"/>
                </a:solidFill>
                <a:latin typeface="Tahoma"/>
                <a:cs typeface="Tahoma"/>
              </a:rPr>
              <a:t> </a:t>
            </a:r>
            <a:r>
              <a:rPr lang="es-ES" sz="800" spc="-5" dirty="0">
                <a:solidFill>
                  <a:srgbClr val="EDA664"/>
                </a:solidFill>
                <a:latin typeface="Tahoma"/>
                <a:cs typeface="Tahoma"/>
              </a:rPr>
              <a:t>Paraguay:</a:t>
            </a:r>
            <a:endParaRPr sz="800" dirty="0">
              <a:latin typeface="Tahoma"/>
              <a:cs typeface="Tahoma"/>
            </a:endParaRPr>
          </a:p>
          <a:p>
            <a:pPr marL="12700" marR="5080">
              <a:lnSpc>
                <a:spcPts val="1080"/>
              </a:lnSpc>
              <a:spcBef>
                <a:spcPts val="565"/>
              </a:spcBef>
            </a:pP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D. </a:t>
            </a:r>
            <a:r>
              <a:rPr lang="es-ES"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Luis Enrique Chase </a:t>
            </a:r>
            <a:r>
              <a:rPr lang="es-ES" sz="750" spc="-20" dirty="0" err="1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Plate</a:t>
            </a:r>
            <a:endParaRPr sz="750" spc="-20" dirty="0">
              <a:solidFill>
                <a:srgbClr val="77787B"/>
              </a:solidFill>
              <a:latin typeface="Century Gothic" panose="020B0502020202020204" pitchFamily="34" charset="0"/>
              <a:cs typeface="Tahoma"/>
            </a:endParaRPr>
          </a:p>
          <a:p>
            <a:pPr marL="12700" marR="5080">
              <a:lnSpc>
                <a:spcPts val="1080"/>
              </a:lnSpc>
              <a:spcBef>
                <a:spcPts val="25"/>
              </a:spcBef>
            </a:pPr>
            <a:r>
              <a:rPr lang="es-ES"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Catedrático de Derecho Administrativo</a:t>
            </a: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  Universidad </a:t>
            </a:r>
            <a:r>
              <a:rPr lang="es-ES"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Nacional de la Asunción</a:t>
            </a:r>
            <a:endParaRPr sz="750" spc="-20" dirty="0">
              <a:solidFill>
                <a:srgbClr val="77787B"/>
              </a:solidFill>
              <a:latin typeface="Century Gothic" panose="020B0502020202020204" pitchFamily="34" charset="0"/>
              <a:cs typeface="Tahoma"/>
            </a:endParaRPr>
          </a:p>
        </p:txBody>
      </p:sp>
      <p:sp>
        <p:nvSpPr>
          <p:cNvPr id="35" name="object 5"/>
          <p:cNvSpPr txBox="1"/>
          <p:nvPr/>
        </p:nvSpPr>
        <p:spPr>
          <a:xfrm>
            <a:off x="2707020" y="1488134"/>
            <a:ext cx="2728630" cy="14645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969135" algn="l"/>
              </a:tabLst>
            </a:pPr>
            <a:r>
              <a:rPr lang="es-ES" sz="700" u="sng" spc="50" dirty="0">
                <a:solidFill>
                  <a:srgbClr val="E37F1C"/>
                </a:solidFill>
                <a:latin typeface="Arial"/>
                <a:cs typeface="Arial"/>
              </a:rPr>
              <a:t>Secretaria Académica</a:t>
            </a:r>
            <a:r>
              <a:rPr sz="700" u="sng" spc="50" dirty="0">
                <a:solidFill>
                  <a:srgbClr val="E37F1C"/>
                </a:solidFill>
                <a:latin typeface="Arial"/>
                <a:cs typeface="Arial"/>
              </a:rPr>
              <a:t>	</a:t>
            </a:r>
            <a:endParaRPr lang="es-ES" sz="700" u="sng" spc="50" dirty="0">
              <a:solidFill>
                <a:srgbClr val="E37F1C"/>
              </a:solidFill>
              <a:latin typeface="Arial"/>
              <a:cs typeface="Arial"/>
            </a:endParaRPr>
          </a:p>
          <a:p>
            <a:pPr marL="12700" marR="5080">
              <a:lnSpc>
                <a:spcPts val="1080"/>
              </a:lnSpc>
              <a:tabLst>
                <a:tab pos="1969135" algn="l"/>
              </a:tabLst>
            </a:pPr>
            <a:r>
              <a:rPr lang="pt-BR" sz="700" spc="-20" dirty="0" err="1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Dña</a:t>
            </a:r>
            <a:r>
              <a:rPr lang="pt-BR" sz="70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. </a:t>
            </a:r>
            <a:r>
              <a:rPr lang="es-ES" sz="70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María Del Carmen Rodríguez Martín-</a:t>
            </a:r>
            <a:r>
              <a:rPr lang="es-ES" sz="700" spc="-20" dirty="0" err="1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Retortillo</a:t>
            </a:r>
            <a:endParaRPr lang="es-ES" sz="700" spc="-20" dirty="0">
              <a:solidFill>
                <a:srgbClr val="77787B"/>
              </a:solidFill>
              <a:latin typeface="Century Gothic" panose="020B0502020202020204" pitchFamily="34" charset="0"/>
              <a:cs typeface="Tahoma"/>
            </a:endParaRPr>
          </a:p>
          <a:p>
            <a:pPr marL="12700" marR="5080">
              <a:lnSpc>
                <a:spcPts val="1080"/>
              </a:lnSpc>
              <a:tabLst>
                <a:tab pos="1969135" algn="l"/>
              </a:tabLst>
            </a:pPr>
            <a:r>
              <a:rPr lang="es-ES" sz="70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(Coordinadora de comunicaciones) </a:t>
            </a:r>
          </a:p>
          <a:p>
            <a:pPr marL="12700" marR="5080">
              <a:lnSpc>
                <a:spcPts val="1080"/>
              </a:lnSpc>
              <a:tabLst>
                <a:tab pos="1969135" algn="l"/>
              </a:tabLst>
            </a:pPr>
            <a:r>
              <a:rPr lang="es-ES" sz="70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Dña. Jennifer Sánchez González</a:t>
            </a:r>
          </a:p>
          <a:p>
            <a:pPr marL="12700" marR="5080">
              <a:lnSpc>
                <a:spcPts val="1080"/>
              </a:lnSpc>
              <a:tabLst>
                <a:tab pos="1969135" algn="l"/>
              </a:tabLst>
            </a:pPr>
            <a:r>
              <a:rPr lang="pt-BR" sz="70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D Rubén </a:t>
            </a:r>
            <a:r>
              <a:rPr lang="pt-BR" sz="700" spc="-20" dirty="0" err="1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Louzao</a:t>
            </a:r>
            <a:r>
              <a:rPr lang="pt-BR" sz="70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 </a:t>
            </a:r>
            <a:r>
              <a:rPr lang="pt-BR" sz="700" spc="-20" dirty="0" err="1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Zapico</a:t>
            </a:r>
            <a:endParaRPr lang="pt-BR" sz="700" spc="-20" dirty="0">
              <a:solidFill>
                <a:srgbClr val="77787B"/>
              </a:solidFill>
              <a:latin typeface="Century Gothic" panose="020B0502020202020204" pitchFamily="34" charset="0"/>
              <a:cs typeface="Tahoma"/>
            </a:endParaRPr>
          </a:p>
          <a:p>
            <a:pPr marL="12700" marR="5080">
              <a:lnSpc>
                <a:spcPts val="1080"/>
              </a:lnSpc>
              <a:tabLst>
                <a:tab pos="1969135" algn="l"/>
              </a:tabLst>
            </a:pPr>
            <a:r>
              <a:rPr lang="pt-BR" sz="70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D. Jorge López-Veiga </a:t>
            </a:r>
            <a:r>
              <a:rPr lang="pt-BR" sz="700" spc="-20" dirty="0" err="1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Brea</a:t>
            </a:r>
            <a:endParaRPr lang="pt-BR" sz="700" spc="-20" dirty="0">
              <a:solidFill>
                <a:srgbClr val="77787B"/>
              </a:solidFill>
              <a:latin typeface="Century Gothic" panose="020B0502020202020204" pitchFamily="34" charset="0"/>
              <a:cs typeface="Tahoma"/>
            </a:endParaRPr>
          </a:p>
          <a:p>
            <a:pPr marL="12700" marR="5080">
              <a:lnSpc>
                <a:spcPts val="1080"/>
              </a:lnSpc>
              <a:tabLst>
                <a:tab pos="1969135" algn="l"/>
              </a:tabLst>
            </a:pPr>
            <a:r>
              <a:rPr lang="es-ES" sz="70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D. David Criado Taboada</a:t>
            </a:r>
          </a:p>
          <a:p>
            <a:pPr marL="12700" marR="5080">
              <a:lnSpc>
                <a:spcPts val="1080"/>
              </a:lnSpc>
              <a:tabLst>
                <a:tab pos="1969135" algn="l"/>
              </a:tabLst>
            </a:pPr>
            <a:r>
              <a:rPr lang="es-ES" sz="70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Universidad de A Coruña</a:t>
            </a:r>
          </a:p>
          <a:p>
            <a:pPr marL="12700">
              <a:lnSpc>
                <a:spcPct val="100000"/>
              </a:lnSpc>
              <a:tabLst>
                <a:tab pos="1969135" algn="l"/>
              </a:tabLst>
            </a:pPr>
            <a:endParaRPr lang="pt-BR" sz="800" dirty="0">
              <a:latin typeface="Century Gothic" panose="020B0502020202020204" pitchFamily="34" charset="0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1969135" algn="l"/>
              </a:tabLst>
            </a:pPr>
            <a:endParaRPr sz="1600" dirty="0">
              <a:latin typeface="Arial"/>
              <a:cs typeface="Arial"/>
            </a:endParaRPr>
          </a:p>
        </p:txBody>
      </p:sp>
      <p:sp>
        <p:nvSpPr>
          <p:cNvPr id="36" name="object 5"/>
          <p:cNvSpPr txBox="1"/>
          <p:nvPr/>
        </p:nvSpPr>
        <p:spPr>
          <a:xfrm>
            <a:off x="2635250" y="2477504"/>
            <a:ext cx="1994515" cy="4180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969135" algn="l"/>
              </a:tabLst>
            </a:pPr>
            <a:endParaRPr lang="es-ES" sz="1000" u="sng" spc="50" dirty="0">
              <a:solidFill>
                <a:srgbClr val="E37F1C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1969135" algn="l"/>
              </a:tabLst>
            </a:pPr>
            <a:r>
              <a:rPr lang="es-ES" sz="800" u="sng" spc="50" dirty="0" smtClean="0">
                <a:solidFill>
                  <a:srgbClr val="E37F1C"/>
                </a:solidFill>
                <a:latin typeface="Arial"/>
                <a:cs typeface="Arial"/>
              </a:rPr>
              <a:t>Coordinación académica </a:t>
            </a:r>
            <a:r>
              <a:rPr sz="800" u="sng" spc="50" dirty="0">
                <a:solidFill>
                  <a:srgbClr val="E37F1C"/>
                </a:solidFill>
                <a:latin typeface="Arial"/>
                <a:cs typeface="Arial"/>
              </a:rPr>
              <a:t>	</a:t>
            </a:r>
            <a:endParaRPr lang="es-ES" sz="800" u="sng" spc="50" dirty="0">
              <a:solidFill>
                <a:srgbClr val="E37F1C"/>
              </a:solidFill>
              <a:latin typeface="Arial"/>
              <a:cs typeface="Arial"/>
            </a:endParaRPr>
          </a:p>
          <a:p>
            <a:pPr marL="12700" marR="5080">
              <a:lnSpc>
                <a:spcPts val="1080"/>
              </a:lnSpc>
              <a:tabLst>
                <a:tab pos="1969135" algn="l"/>
              </a:tabLst>
            </a:pPr>
            <a:r>
              <a:rPr lang="es-ES" sz="7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 D. Ignacio </a:t>
            </a:r>
            <a:r>
              <a:rPr lang="es-ES" sz="700" dirty="0" err="1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Herce</a:t>
            </a:r>
            <a:r>
              <a:rPr lang="es-ES" sz="7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 Maza</a:t>
            </a:r>
            <a:endParaRPr sz="7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object 9"/>
          <p:cNvSpPr txBox="1"/>
          <p:nvPr/>
        </p:nvSpPr>
        <p:spPr>
          <a:xfrm>
            <a:off x="2661920" y="4419600"/>
            <a:ext cx="1954530" cy="410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1080"/>
              </a:lnSpc>
              <a:tabLst>
                <a:tab pos="1969135" algn="l"/>
              </a:tabLst>
            </a:pP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D. Javier Sanz Larruga</a:t>
            </a:r>
          </a:p>
          <a:p>
            <a:pPr marL="12700" marR="5080">
              <a:lnSpc>
                <a:spcPts val="1080"/>
              </a:lnSpc>
              <a:spcBef>
                <a:spcPts val="25"/>
              </a:spcBef>
              <a:tabLst>
                <a:tab pos="1969135" algn="l"/>
              </a:tabLst>
            </a:pPr>
            <a:r>
              <a:rPr sz="750" spc="-20" dirty="0">
                <a:solidFill>
                  <a:srgbClr val="77787B"/>
                </a:solidFill>
                <a:latin typeface="Century Gothic" panose="020B0502020202020204" pitchFamily="34" charset="0"/>
                <a:cs typeface="Tahoma"/>
              </a:rPr>
              <a:t>Catedrático de Derecho Administrativo  Universidad de  A Coruña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Imagen 2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19" y="719554"/>
            <a:ext cx="6054963" cy="4452045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1035050" y="381000"/>
            <a:ext cx="6019800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es-ES" sz="1100" spc="60" dirty="0">
                <a:solidFill>
                  <a:srgbClr val="E99444"/>
                </a:solidFill>
                <a:latin typeface="Arial"/>
                <a:cs typeface="Arial"/>
              </a:rPr>
              <a:t>La buena administración para la realización de los derechos sociales fundamentales</a:t>
            </a:r>
          </a:p>
          <a:p>
            <a:pPr marL="12700">
              <a:lnSpc>
                <a:spcPct val="100000"/>
              </a:lnSpc>
            </a:pPr>
            <a:endParaRPr lang="es-ES" sz="1100" spc="60" dirty="0">
              <a:solidFill>
                <a:srgbClr val="E99444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21845" y="489358"/>
            <a:ext cx="306070" cy="43529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315"/>
              </a:lnSpc>
            </a:pPr>
            <a:r>
              <a:rPr sz="2200" spc="-50" dirty="0">
                <a:solidFill>
                  <a:srgbClr val="A79677"/>
                </a:solidFill>
                <a:latin typeface="Arial"/>
                <a:cs typeface="Arial"/>
              </a:rPr>
              <a:t>P</a:t>
            </a:r>
            <a:r>
              <a:rPr sz="2200" spc="45" dirty="0">
                <a:solidFill>
                  <a:srgbClr val="A79677"/>
                </a:solidFill>
                <a:latin typeface="Arial"/>
                <a:cs typeface="Arial"/>
              </a:rPr>
              <a:t>R</a:t>
            </a:r>
            <a:r>
              <a:rPr sz="2200" dirty="0">
                <a:solidFill>
                  <a:srgbClr val="A79677"/>
                </a:solidFill>
                <a:latin typeface="Arial"/>
                <a:cs typeface="Arial"/>
              </a:rPr>
              <a:t>OGRAM</a:t>
            </a:r>
            <a:r>
              <a:rPr sz="2200" spc="-50" dirty="0">
                <a:solidFill>
                  <a:srgbClr val="A79677"/>
                </a:solidFill>
                <a:latin typeface="Arial"/>
                <a:cs typeface="Arial"/>
              </a:rPr>
              <a:t>A</a:t>
            </a:r>
            <a:r>
              <a:rPr sz="2200" dirty="0">
                <a:solidFill>
                  <a:srgbClr val="A79677"/>
                </a:solidFill>
                <a:latin typeface="Arial"/>
                <a:cs typeface="Arial"/>
              </a:rPr>
              <a:t>CIÓN</a:t>
            </a:r>
            <a:r>
              <a:rPr sz="2200" spc="-65" dirty="0">
                <a:solidFill>
                  <a:srgbClr val="A79677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A79677"/>
                </a:solidFill>
                <a:latin typeface="Arial"/>
                <a:cs typeface="Arial"/>
              </a:rPr>
              <a:t>de</a:t>
            </a:r>
            <a:r>
              <a:rPr sz="2200" spc="-15" dirty="0">
                <a:solidFill>
                  <a:srgbClr val="A79677"/>
                </a:solidFill>
                <a:latin typeface="Arial"/>
                <a:cs typeface="Arial"/>
              </a:rPr>
              <a:t> </a:t>
            </a:r>
            <a:r>
              <a:rPr sz="2200" spc="20" dirty="0">
                <a:solidFill>
                  <a:srgbClr val="A79677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rgbClr val="A79677"/>
                </a:solidFill>
                <a:latin typeface="Arial"/>
                <a:cs typeface="Arial"/>
              </a:rPr>
              <a:t>as</a:t>
            </a:r>
            <a:r>
              <a:rPr sz="2200" spc="-15" dirty="0">
                <a:solidFill>
                  <a:srgbClr val="A79677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A79677"/>
                </a:solidFill>
                <a:latin typeface="Arial"/>
                <a:cs typeface="Arial"/>
              </a:rPr>
              <a:t>jo</a:t>
            </a:r>
            <a:r>
              <a:rPr sz="2200" spc="20" dirty="0">
                <a:solidFill>
                  <a:srgbClr val="A79677"/>
                </a:solidFill>
                <a:latin typeface="Arial"/>
                <a:cs typeface="Arial"/>
              </a:rPr>
              <a:t>r</a:t>
            </a:r>
            <a:r>
              <a:rPr sz="2200" dirty="0">
                <a:solidFill>
                  <a:srgbClr val="A79677"/>
                </a:solidFill>
                <a:latin typeface="Arial"/>
                <a:cs typeface="Arial"/>
              </a:rPr>
              <a:t>nadas</a:t>
            </a:r>
            <a:endParaRPr sz="22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273050" y="0"/>
            <a:ext cx="6740763" cy="326353"/>
          </a:xfrm>
          <a:prstGeom prst="rect">
            <a:avLst/>
          </a:prstGeom>
        </p:spPr>
        <p:txBody>
          <a:bodyPr vert="horz" wrap="square" lIns="0" tIns="94597" rIns="0" bIns="0" rtlCol="0">
            <a:spAutoFit/>
          </a:bodyPr>
          <a:lstStyle/>
          <a:p>
            <a:pPr marL="587375">
              <a:lnSpc>
                <a:spcPct val="100000"/>
              </a:lnSpc>
              <a:tabLst>
                <a:tab pos="800735" algn="l"/>
                <a:tab pos="4052570" algn="l"/>
              </a:tabLst>
            </a:pPr>
            <a:r>
              <a:rPr sz="1500" u="sng" spc="-10" dirty="0"/>
              <a:t> 	</a:t>
            </a:r>
            <a:r>
              <a:rPr lang="es-ES" sz="1500" u="sng" spc="-10" dirty="0"/>
              <a:t>XI Jornadas de Derecho Administrativo Iberoamericano</a:t>
            </a:r>
            <a:r>
              <a:rPr sz="1500" u="sng" spc="-90" dirty="0">
                <a:latin typeface="Arial"/>
                <a:cs typeface="Arial"/>
              </a:rPr>
              <a:t>	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1035050" y="729375"/>
            <a:ext cx="6096000" cy="45576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50"/>
              </a:spcBef>
            </a:pPr>
            <a:r>
              <a:rPr lang="es-ES" sz="800" spc="-5" dirty="0">
                <a:solidFill>
                  <a:srgbClr val="A79677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s-ES" sz="1000" u="sng" spc="25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Lunes,</a:t>
            </a:r>
            <a:r>
              <a:rPr lang="es-ES" sz="1000" u="sng" spc="-2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19 </a:t>
            </a:r>
            <a:r>
              <a:rPr lang="es-ES" sz="1000" u="sng" spc="9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1000" u="sng" spc="-2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marzo </a:t>
            </a:r>
            <a:r>
              <a:rPr lang="es-ES" sz="1000" u="sng" spc="9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es-ES" sz="1000" u="sng" spc="-2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000" u="sng" spc="-9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2018.</a:t>
            </a:r>
            <a:endParaRPr lang="es-ES" sz="1000" u="sng" spc="-9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spcBef>
                <a:spcPts val="50"/>
              </a:spcBef>
            </a:pPr>
            <a:endParaRPr lang="es-ES" sz="500" u="sng" spc="-90" dirty="0">
              <a:solidFill>
                <a:srgbClr val="A79677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4150" indent="-171450" algn="just">
              <a:spcBef>
                <a:spcPts val="50"/>
              </a:spcBef>
              <a:buFont typeface="Wingdings" panose="05000000000000000000" pitchFamily="2" charset="2"/>
              <a:buChar char="v"/>
            </a:pPr>
            <a:r>
              <a:rPr sz="1000" b="1" spc="-5" dirty="0" smtClean="0">
                <a:solidFill>
                  <a:srgbClr val="A79677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MAÑANA</a:t>
            </a:r>
            <a:endParaRPr lang="es-ES" sz="1000" b="1" spc="-5" dirty="0" smtClean="0">
              <a:solidFill>
                <a:srgbClr val="A79677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4150" indent="-171450" algn="just">
              <a:spcBef>
                <a:spcPts val="50"/>
              </a:spcBef>
              <a:buFont typeface="Wingdings" panose="05000000000000000000" pitchFamily="2" charset="2"/>
              <a:buChar char="v"/>
            </a:pPr>
            <a:endParaRPr lang="es-ES" sz="300" b="1" spc="-5" dirty="0">
              <a:solidFill>
                <a:srgbClr val="A79677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0975" algn="just">
              <a:tabLst>
                <a:tab pos="1233805" algn="l"/>
                <a:tab pos="2613660" algn="l"/>
              </a:tabLst>
            </a:pPr>
            <a:r>
              <a:rPr sz="900" spc="-85" dirty="0" smtClean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10:00 </a:t>
            </a:r>
            <a:r>
              <a:rPr sz="900" spc="-85" dirty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- 1</a:t>
            </a:r>
            <a:r>
              <a:rPr lang="es-ES" sz="900" spc="-85" dirty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0</a:t>
            </a:r>
            <a:r>
              <a:rPr sz="900" spc="-85" dirty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:</a:t>
            </a:r>
            <a:r>
              <a:rPr lang="es-ES" sz="900" spc="-85" dirty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3</a:t>
            </a:r>
            <a:r>
              <a:rPr sz="900" spc="-85" dirty="0" smtClean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0</a:t>
            </a:r>
            <a:r>
              <a:rPr sz="900" spc="-130" dirty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	</a:t>
            </a:r>
            <a:endParaRPr sz="9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0975" marR="240029" algn="just">
              <a:spcBef>
                <a:spcPts val="260"/>
              </a:spcBef>
              <a:tabLst>
                <a:tab pos="1233805" algn="l"/>
                <a:tab pos="2613660" algn="l"/>
              </a:tabLst>
            </a:pPr>
            <a:r>
              <a:rPr lang="es-ES" sz="9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Recogida de </a:t>
            </a:r>
            <a:r>
              <a:rPr lang="es-ES" sz="9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acreditaciones.</a:t>
            </a:r>
            <a:endParaRPr lang="es-ES" sz="900" b="1" i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0975" marR="240029" algn="just"/>
            <a:endParaRPr lang="es-ES" sz="500" b="1" dirty="0">
              <a:solidFill>
                <a:srgbClr val="77787B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0975" algn="just">
              <a:tabLst>
                <a:tab pos="1233805" algn="l"/>
                <a:tab pos="2613660" algn="l"/>
              </a:tabLst>
            </a:pPr>
            <a:r>
              <a:rPr lang="es-ES" sz="900" spc="-85" dirty="0" smtClean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10:30</a:t>
            </a:r>
            <a:r>
              <a:rPr sz="900" spc="-85" dirty="0" smtClean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 </a:t>
            </a:r>
            <a:r>
              <a:rPr sz="900" spc="-85" dirty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– 1</a:t>
            </a:r>
            <a:r>
              <a:rPr lang="es-ES" sz="900" spc="-85" dirty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</a:t>
            </a:r>
            <a:r>
              <a:rPr sz="900" spc="-85" dirty="0" smtClean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:00</a:t>
            </a:r>
            <a:r>
              <a:rPr sz="900" spc="-80" dirty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	</a:t>
            </a:r>
            <a:r>
              <a:rPr sz="900" u="sng" spc="-85" dirty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endParaRPr sz="9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0975" marR="31115" algn="just"/>
            <a:r>
              <a:rPr lang="es-ES" sz="9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Inauguración y presentación de las </a:t>
            </a:r>
            <a:r>
              <a:rPr lang="es-ES" sz="9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Jornadas.</a:t>
            </a:r>
            <a:endParaRPr lang="es-ES" sz="900" b="1" i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0975" algn="just"/>
            <a:endParaRPr lang="es-ES" sz="500" dirty="0" smtClean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0975" marR="240029">
              <a:spcBef>
                <a:spcPts val="260"/>
              </a:spcBef>
              <a:tabLst>
                <a:tab pos="1233805" algn="l"/>
                <a:tab pos="2613660" algn="l"/>
              </a:tabLst>
            </a:pPr>
            <a:r>
              <a:rPr lang="es-ES" sz="900" b="1" spc="-80" dirty="0" smtClean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PAUSA-CAFÉ</a:t>
            </a:r>
            <a:endParaRPr sz="1000" b="1" spc="-80" dirty="0">
              <a:solidFill>
                <a:srgbClr val="E37F1C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0975" algn="just">
              <a:tabLst>
                <a:tab pos="1233805" algn="l"/>
                <a:tab pos="2613660" algn="l"/>
              </a:tabLst>
            </a:pPr>
            <a:endParaRPr lang="es-ES" sz="500" spc="-85" dirty="0" smtClean="0">
              <a:solidFill>
                <a:srgbClr val="E37F1C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0975" algn="just">
              <a:tabLst>
                <a:tab pos="1233805" algn="l"/>
                <a:tab pos="2613660" algn="l"/>
              </a:tabLst>
            </a:pPr>
            <a:r>
              <a:rPr lang="es-ES" sz="900" spc="-85" dirty="0" smtClean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11:30  </a:t>
            </a:r>
            <a:r>
              <a:rPr lang="es-ES" sz="900" spc="-85" dirty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– </a:t>
            </a:r>
            <a:r>
              <a:rPr lang="es-ES" sz="900" spc="-85" dirty="0" smtClean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12:30</a:t>
            </a:r>
            <a:endParaRPr lang="es-ES" sz="900" spc="-85" dirty="0">
              <a:solidFill>
                <a:srgbClr val="E37F1C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0975" marR="31115" algn="just">
              <a:tabLst>
                <a:tab pos="1233805" algn="l"/>
                <a:tab pos="2613660" algn="l"/>
              </a:tabLst>
            </a:pPr>
            <a:r>
              <a:rPr lang="es-ES" sz="9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Conferencia </a:t>
            </a:r>
            <a:r>
              <a:rPr lang="es-ES" sz="9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inaugural</a:t>
            </a:r>
            <a:r>
              <a:rPr lang="es-ES" sz="10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</a:p>
          <a:p>
            <a:pPr marL="180975" marR="31115" algn="just">
              <a:tabLst>
                <a:tab pos="1233805" algn="l"/>
                <a:tab pos="2613660" algn="l"/>
              </a:tabLst>
            </a:pPr>
            <a:r>
              <a:rPr lang="es-ES" sz="9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Profesor José Luis </a:t>
            </a:r>
            <a:r>
              <a:rPr lang="es-ES" sz="9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Meilán</a:t>
            </a:r>
            <a:r>
              <a:rPr lang="es-ES" sz="9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Gil (Universidad de A Coruña)</a:t>
            </a:r>
          </a:p>
          <a:p>
            <a:pPr marL="180975" marR="31115" algn="just">
              <a:tabLst>
                <a:tab pos="1233805" algn="l"/>
                <a:tab pos="2613660" algn="l"/>
              </a:tabLst>
            </a:pPr>
            <a:endParaRPr lang="es-ES" sz="900" spc="-85" dirty="0" smtClean="0">
              <a:solidFill>
                <a:srgbClr val="E37F1C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0975" marR="31115" algn="just">
              <a:tabLst>
                <a:tab pos="1233805" algn="l"/>
                <a:tab pos="2613660" algn="l"/>
              </a:tabLst>
            </a:pPr>
            <a:r>
              <a:rPr lang="es-ES" sz="900" spc="-85" dirty="0" smtClean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12:30  </a:t>
            </a:r>
            <a:r>
              <a:rPr lang="es-ES" sz="900" spc="-85" dirty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– 14: </a:t>
            </a:r>
            <a:r>
              <a:rPr lang="es-ES" sz="900" spc="-85" dirty="0" smtClean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00</a:t>
            </a:r>
            <a:endParaRPr lang="es-ES" sz="900" spc="-85" dirty="0">
              <a:solidFill>
                <a:srgbClr val="E37F1C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0975" marR="240029" algn="just">
              <a:spcBef>
                <a:spcPts val="260"/>
              </a:spcBef>
              <a:tabLst>
                <a:tab pos="1233805" algn="l"/>
                <a:tab pos="2613660" algn="l"/>
              </a:tabLst>
            </a:pPr>
            <a:r>
              <a:rPr lang="es-ES" sz="9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Mesa Redonda 1. “La clausula del Estado social de Derecho y su proyección sobre el Derecho Administrativo</a:t>
            </a:r>
            <a:r>
              <a:rPr lang="es-ES" sz="9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”.</a:t>
            </a:r>
          </a:p>
          <a:p>
            <a:pPr marL="180975" marR="240029" algn="just">
              <a:spcBef>
                <a:spcPts val="260"/>
              </a:spcBef>
              <a:tabLst>
                <a:tab pos="1233805" algn="l"/>
                <a:tab pos="2613660" algn="l"/>
              </a:tabLst>
            </a:pPr>
            <a:r>
              <a:rPr lang="es-ES" sz="9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         </a:t>
            </a:r>
            <a:r>
              <a:rPr lang="es-ES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D. Marcelo Laborde (Profesor </a:t>
            </a:r>
            <a:r>
              <a:rPr lang="es-ES_tradnl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Universidad </a:t>
            </a:r>
            <a:r>
              <a:rPr lang="es-ES_tradnl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de </a:t>
            </a:r>
            <a:r>
              <a:rPr lang="es-ES_tradnl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Montevideo, Uruguay). </a:t>
            </a:r>
            <a:endParaRPr lang="es-ES" sz="8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  <a:p>
            <a:pPr marL="538163" indent="-9207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Dña. Miriam </a:t>
            </a:r>
            <a:r>
              <a:rPr lang="es-ES" sz="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Ivanega</a:t>
            </a:r>
            <a:r>
              <a:rPr lang="es-ES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(Profesora </a:t>
            </a:r>
            <a:r>
              <a:rPr lang="es-ES_tradnl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Universidad Austral, Argentina). </a:t>
            </a:r>
            <a:endParaRPr lang="es-ES" sz="8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  <a:p>
            <a:pPr marL="538163" indent="-9207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D. Pablo G. </a:t>
            </a:r>
            <a:r>
              <a:rPr lang="es-ES" sz="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Colantuono</a:t>
            </a:r>
            <a:r>
              <a:rPr lang="es-ES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(Profesor Universidad </a:t>
            </a:r>
            <a:r>
              <a:rPr lang="es-E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Nacional del </a:t>
            </a:r>
            <a:r>
              <a:rPr lang="es-ES" sz="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Comahue</a:t>
            </a:r>
            <a:r>
              <a:rPr lang="es-ES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, Argentina).</a:t>
            </a:r>
            <a:endParaRPr lang="es-ES" sz="8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  <a:p>
            <a:pPr marL="538163" indent="-9207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D. Justo Reyna (Profesor Universidad </a:t>
            </a:r>
            <a:r>
              <a:rPr lang="es-E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Nacional del </a:t>
            </a:r>
            <a:r>
              <a:rPr lang="es-ES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Litoral, Argentina )</a:t>
            </a:r>
            <a:r>
              <a:rPr lang="es-ES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.</a:t>
            </a:r>
            <a:endParaRPr lang="es-ES" sz="5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0975" marR="31115" indent="-180975" algn="just">
              <a:spcBef>
                <a:spcPts val="545"/>
              </a:spcBef>
              <a:buFont typeface="Wingdings" panose="05000000000000000000" pitchFamily="2" charset="2"/>
              <a:buChar char="v"/>
              <a:tabLst>
                <a:tab pos="1233805" algn="l"/>
                <a:tab pos="2613660" algn="l"/>
              </a:tabLst>
            </a:pPr>
            <a:r>
              <a:rPr lang="es-ES" sz="1000" b="1" spc="-5" dirty="0" smtClean="0">
                <a:solidFill>
                  <a:srgbClr val="A79677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TARDE</a:t>
            </a:r>
            <a:endParaRPr lang="es-ES" sz="100" b="1" i="1" spc="45" dirty="0">
              <a:solidFill>
                <a:srgbClr val="77787B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0975" marR="240029" algn="just">
              <a:spcBef>
                <a:spcPts val="260"/>
              </a:spcBef>
              <a:tabLst>
                <a:tab pos="1233805" algn="l"/>
                <a:tab pos="2613660" algn="l"/>
              </a:tabLst>
            </a:pPr>
            <a:r>
              <a:rPr lang="es-ES" sz="900" spc="-85" dirty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16:30 – </a:t>
            </a:r>
            <a:r>
              <a:rPr lang="es-ES" sz="900" spc="-85" dirty="0" smtClean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18:00</a:t>
            </a:r>
            <a:endParaRPr lang="es-ES" sz="900" spc="-85" dirty="0">
              <a:solidFill>
                <a:srgbClr val="E37F1C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0975" marR="240029" algn="just">
              <a:spcBef>
                <a:spcPts val="260"/>
              </a:spcBef>
              <a:tabLst>
                <a:tab pos="1233805" algn="l"/>
                <a:tab pos="2613660" algn="l"/>
              </a:tabLst>
            </a:pPr>
            <a:r>
              <a:rPr lang="es-ES" sz="9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Mesa Redonda 2. “Interés general y Estado social y democrático de Derecho</a:t>
            </a:r>
            <a:r>
              <a:rPr lang="es-ES" sz="9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”.</a:t>
            </a:r>
          </a:p>
          <a:p>
            <a:pPr marL="538163" indent="-9207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Dña. Mirta Sotelo (Profesora Universidad </a:t>
            </a:r>
            <a:r>
              <a:rPr lang="es-E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Nacional del </a:t>
            </a:r>
            <a:r>
              <a:rPr lang="es-ES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Nordeste, Argentina).</a:t>
            </a:r>
          </a:p>
          <a:p>
            <a:pPr marL="538163" indent="-9207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Don . </a:t>
            </a:r>
            <a:r>
              <a:rPr lang="es-ES" sz="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Jose</a:t>
            </a:r>
            <a:r>
              <a:rPr lang="es-ES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Said    ( Profesor de a Universidad de  Buenos Aires y Universidad Nacional del Litoral)</a:t>
            </a:r>
          </a:p>
          <a:p>
            <a:pPr marL="538163" indent="-9207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D. Pablo </a:t>
            </a:r>
            <a:r>
              <a:rPr lang="es-ES" sz="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Schiavi</a:t>
            </a:r>
            <a:r>
              <a:rPr lang="es-ES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(Profesor Universidad </a:t>
            </a:r>
            <a:r>
              <a:rPr lang="es-E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de </a:t>
            </a:r>
            <a:r>
              <a:rPr lang="es-ES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Montevideo, Uruguay ).</a:t>
            </a:r>
            <a:endParaRPr lang="es-ES" sz="8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  <a:p>
            <a:pPr marL="538163" indent="-9207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D. Iñigo Sanz Rubiales ( Profesor Universidad de Valladolid)</a:t>
            </a:r>
            <a:endParaRPr lang="es-ES" sz="9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Imagen 2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19" y="719554"/>
            <a:ext cx="6054963" cy="4452045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1035050" y="381000"/>
            <a:ext cx="6019800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es-ES" sz="1100" spc="60" dirty="0">
                <a:solidFill>
                  <a:srgbClr val="E99444"/>
                </a:solidFill>
                <a:latin typeface="Arial"/>
                <a:cs typeface="Arial"/>
              </a:rPr>
              <a:t>La buena administración para la realización de los derechos sociales fundamentales</a:t>
            </a:r>
          </a:p>
          <a:p>
            <a:pPr marL="12700">
              <a:lnSpc>
                <a:spcPct val="100000"/>
              </a:lnSpc>
            </a:pPr>
            <a:endParaRPr lang="es-ES" sz="1100" spc="60" dirty="0">
              <a:solidFill>
                <a:srgbClr val="E99444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21845" y="489358"/>
            <a:ext cx="306070" cy="43529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315"/>
              </a:lnSpc>
            </a:pPr>
            <a:r>
              <a:rPr sz="2200" spc="-50" dirty="0">
                <a:solidFill>
                  <a:srgbClr val="A79677"/>
                </a:solidFill>
                <a:latin typeface="Arial"/>
                <a:cs typeface="Arial"/>
              </a:rPr>
              <a:t>P</a:t>
            </a:r>
            <a:r>
              <a:rPr sz="2200" spc="45" dirty="0">
                <a:solidFill>
                  <a:srgbClr val="A79677"/>
                </a:solidFill>
                <a:latin typeface="Arial"/>
                <a:cs typeface="Arial"/>
              </a:rPr>
              <a:t>R</a:t>
            </a:r>
            <a:r>
              <a:rPr sz="2200" dirty="0">
                <a:solidFill>
                  <a:srgbClr val="A79677"/>
                </a:solidFill>
                <a:latin typeface="Arial"/>
                <a:cs typeface="Arial"/>
              </a:rPr>
              <a:t>OGRAM</a:t>
            </a:r>
            <a:r>
              <a:rPr sz="2200" spc="-50" dirty="0">
                <a:solidFill>
                  <a:srgbClr val="A79677"/>
                </a:solidFill>
                <a:latin typeface="Arial"/>
                <a:cs typeface="Arial"/>
              </a:rPr>
              <a:t>A</a:t>
            </a:r>
            <a:r>
              <a:rPr sz="2200" dirty="0">
                <a:solidFill>
                  <a:srgbClr val="A79677"/>
                </a:solidFill>
                <a:latin typeface="Arial"/>
                <a:cs typeface="Arial"/>
              </a:rPr>
              <a:t>CIÓN</a:t>
            </a:r>
            <a:r>
              <a:rPr sz="2200" spc="-65" dirty="0">
                <a:solidFill>
                  <a:srgbClr val="A79677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A79677"/>
                </a:solidFill>
                <a:latin typeface="Arial"/>
                <a:cs typeface="Arial"/>
              </a:rPr>
              <a:t>de</a:t>
            </a:r>
            <a:r>
              <a:rPr sz="2200" spc="-15" dirty="0">
                <a:solidFill>
                  <a:srgbClr val="A79677"/>
                </a:solidFill>
                <a:latin typeface="Arial"/>
                <a:cs typeface="Arial"/>
              </a:rPr>
              <a:t> </a:t>
            </a:r>
            <a:r>
              <a:rPr sz="2200" spc="20" dirty="0">
                <a:solidFill>
                  <a:srgbClr val="A79677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rgbClr val="A79677"/>
                </a:solidFill>
                <a:latin typeface="Arial"/>
                <a:cs typeface="Arial"/>
              </a:rPr>
              <a:t>as</a:t>
            </a:r>
            <a:r>
              <a:rPr sz="2200" spc="-15" dirty="0">
                <a:solidFill>
                  <a:srgbClr val="A79677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A79677"/>
                </a:solidFill>
                <a:latin typeface="Arial"/>
                <a:cs typeface="Arial"/>
              </a:rPr>
              <a:t>jo</a:t>
            </a:r>
            <a:r>
              <a:rPr sz="2200" spc="20" dirty="0">
                <a:solidFill>
                  <a:srgbClr val="A79677"/>
                </a:solidFill>
                <a:latin typeface="Arial"/>
                <a:cs typeface="Arial"/>
              </a:rPr>
              <a:t>r</a:t>
            </a:r>
            <a:r>
              <a:rPr sz="2200" dirty="0">
                <a:solidFill>
                  <a:srgbClr val="A79677"/>
                </a:solidFill>
                <a:latin typeface="Arial"/>
                <a:cs typeface="Arial"/>
              </a:rPr>
              <a:t>nadas</a:t>
            </a:r>
            <a:endParaRPr sz="22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273050" y="0"/>
            <a:ext cx="6740763" cy="326353"/>
          </a:xfrm>
          <a:prstGeom prst="rect">
            <a:avLst/>
          </a:prstGeom>
        </p:spPr>
        <p:txBody>
          <a:bodyPr vert="horz" wrap="square" lIns="0" tIns="94597" rIns="0" bIns="0" rtlCol="0">
            <a:spAutoFit/>
          </a:bodyPr>
          <a:lstStyle/>
          <a:p>
            <a:pPr marL="587375">
              <a:lnSpc>
                <a:spcPct val="100000"/>
              </a:lnSpc>
              <a:tabLst>
                <a:tab pos="800735" algn="l"/>
                <a:tab pos="4052570" algn="l"/>
              </a:tabLst>
            </a:pPr>
            <a:r>
              <a:rPr sz="1500" u="sng" spc="-10" dirty="0"/>
              <a:t> 	</a:t>
            </a:r>
            <a:r>
              <a:rPr lang="es-ES" sz="1500" u="sng" spc="-10" dirty="0"/>
              <a:t>XI Jornadas de Derecho Administrativo Iberoamericano</a:t>
            </a:r>
            <a:r>
              <a:rPr sz="1500" u="sng" spc="-90" dirty="0">
                <a:latin typeface="Arial"/>
                <a:cs typeface="Arial"/>
              </a:rPr>
              <a:t>	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968719" y="550277"/>
            <a:ext cx="6162331" cy="42396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>
              <a:spcBef>
                <a:spcPts val="50"/>
              </a:spcBef>
            </a:pPr>
            <a:r>
              <a:rPr lang="es-ES" sz="700" spc="-5" dirty="0">
                <a:solidFill>
                  <a:srgbClr val="A79677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s-ES" sz="1000" u="sng" spc="25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Martes, 20 de marzo de </a:t>
            </a:r>
            <a:r>
              <a:rPr lang="es-ES" sz="1000" u="sng" spc="25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2018.</a:t>
            </a:r>
            <a:endParaRPr lang="es-ES" sz="1000" u="sng" spc="25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240029" algn="just"/>
            <a:endParaRPr lang="es-ES" sz="500" dirty="0">
              <a:solidFill>
                <a:srgbClr val="77787B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4150" indent="-171450" algn="just">
              <a:buFont typeface="Wingdings" panose="05000000000000000000" pitchFamily="2" charset="2"/>
              <a:buChar char="v"/>
            </a:pPr>
            <a:r>
              <a:rPr lang="es-ES" sz="1000" b="1" spc="-5" dirty="0" smtClean="0">
                <a:solidFill>
                  <a:srgbClr val="A79677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MAÑANA</a:t>
            </a:r>
          </a:p>
          <a:p>
            <a:pPr marL="184150" indent="-171450" algn="just">
              <a:buFont typeface="Wingdings" panose="05000000000000000000" pitchFamily="2" charset="2"/>
              <a:buChar char="v"/>
            </a:pPr>
            <a:endParaRPr lang="es-ES" sz="5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0975" algn="just"/>
            <a:r>
              <a:rPr lang="es-ES" sz="900" spc="-85" dirty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9:30 - </a:t>
            </a:r>
            <a:r>
              <a:rPr lang="es-ES" sz="900" spc="-85" dirty="0" smtClean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11:00</a:t>
            </a:r>
            <a:r>
              <a:rPr lang="es-ES" sz="900" spc="-130" dirty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	</a:t>
            </a:r>
            <a:r>
              <a:rPr lang="es-ES" sz="900" u="sng" spc="-135" dirty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endParaRPr lang="es-ES" sz="9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0975" marR="240029" algn="just">
              <a:spcBef>
                <a:spcPts val="260"/>
              </a:spcBef>
              <a:tabLst>
                <a:tab pos="1233805" algn="l"/>
                <a:tab pos="2613660" algn="l"/>
              </a:tabLst>
            </a:pPr>
            <a:r>
              <a:rPr lang="es-ES" sz="9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Mesa Redonda 3. “Fundamento, concepto y caracterización de los derechos sociales fundamentales”.</a:t>
            </a:r>
          </a:p>
          <a:p>
            <a:pPr marL="538163" indent="-9207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D. Augusto Durán</a:t>
            </a:r>
            <a:r>
              <a:rPr lang="es-ES" sz="8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s-ES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(Profesor Universidad </a:t>
            </a:r>
            <a:r>
              <a:rPr lang="es-E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Católica del </a:t>
            </a:r>
            <a:r>
              <a:rPr lang="es-ES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Uruguay, Argentina ).</a:t>
            </a:r>
            <a:endParaRPr lang="es-ES" sz="8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  <a:p>
            <a:pPr marL="538163" indent="-9207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D. </a:t>
            </a:r>
            <a:r>
              <a:rPr lang="es-ES" sz="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Willliam</a:t>
            </a:r>
            <a:r>
              <a:rPr lang="es-ES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Zambrano (Profesor Universidad </a:t>
            </a:r>
            <a:r>
              <a:rPr lang="es-E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del </a:t>
            </a:r>
            <a:r>
              <a:rPr lang="es-ES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Rosario, Colombia).</a:t>
            </a:r>
            <a:endParaRPr lang="es-ES" sz="8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  <a:p>
            <a:pPr marL="538163" indent="-9207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D. Rafael </a:t>
            </a:r>
            <a:r>
              <a:rPr lang="es-ES" sz="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Dickson</a:t>
            </a:r>
            <a:r>
              <a:rPr lang="es-ES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 Morales (Profesor Universidad Autónoma de Santo Domingo).</a:t>
            </a:r>
            <a:endParaRPr lang="es-ES" sz="8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  <a:p>
            <a:pPr marL="538163" indent="-9207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Dña</a:t>
            </a:r>
            <a:r>
              <a:rPr lang="es-ES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. Raquel  </a:t>
            </a:r>
            <a:r>
              <a:rPr lang="es-ES" sz="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Alianak</a:t>
            </a:r>
            <a:r>
              <a:rPr lang="es-ES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(Profesora Universidad Nacional De Rosario, Argentina)</a:t>
            </a:r>
          </a:p>
          <a:p>
            <a:pPr marL="180975" marR="240029" algn="just">
              <a:spcBef>
                <a:spcPts val="260"/>
              </a:spcBef>
              <a:tabLst>
                <a:tab pos="1233805" algn="l"/>
                <a:tab pos="2613660" algn="l"/>
              </a:tabLst>
            </a:pPr>
            <a:endParaRPr lang="es-ES" sz="100" spc="-85" dirty="0" smtClean="0">
              <a:solidFill>
                <a:srgbClr val="E37F1C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0975" marR="240029" algn="just">
              <a:spcBef>
                <a:spcPts val="260"/>
              </a:spcBef>
              <a:tabLst>
                <a:tab pos="1233805" algn="l"/>
                <a:tab pos="2613660" algn="l"/>
              </a:tabLst>
            </a:pPr>
            <a:r>
              <a:rPr lang="es-ES" sz="900" b="1" spc="-80" dirty="0" smtClean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PAUSA </a:t>
            </a:r>
            <a:r>
              <a:rPr lang="es-ES" sz="900" b="1" spc="-80" dirty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– </a:t>
            </a:r>
            <a:r>
              <a:rPr lang="es-ES" sz="900" b="1" spc="-80" dirty="0" smtClean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CAFÉ</a:t>
            </a:r>
          </a:p>
          <a:p>
            <a:pPr marL="180975" marR="240029" algn="just">
              <a:spcBef>
                <a:spcPts val="260"/>
              </a:spcBef>
              <a:tabLst>
                <a:tab pos="1233805" algn="l"/>
                <a:tab pos="2613660" algn="l"/>
              </a:tabLst>
            </a:pPr>
            <a:endParaRPr lang="es-ES" sz="400" spc="-80" dirty="0">
              <a:solidFill>
                <a:srgbClr val="E37F1C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0975" algn="just">
              <a:tabLst>
                <a:tab pos="1233805" algn="l"/>
                <a:tab pos="2613660" algn="l"/>
              </a:tabLst>
            </a:pPr>
            <a:r>
              <a:rPr lang="es-ES" sz="900" spc="-85" dirty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11:30 - </a:t>
            </a:r>
            <a:r>
              <a:rPr lang="es-ES" sz="900" spc="-85" dirty="0" smtClean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13:15</a:t>
            </a:r>
            <a:endParaRPr lang="es-ES" sz="900" spc="-85" dirty="0">
              <a:solidFill>
                <a:srgbClr val="E37F1C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0975" marR="240029" algn="just">
              <a:spcBef>
                <a:spcPts val="260"/>
              </a:spcBef>
              <a:tabLst>
                <a:tab pos="1233805" algn="l"/>
                <a:tab pos="2613660" algn="l"/>
              </a:tabLst>
            </a:pPr>
            <a:r>
              <a:rPr lang="es-ES" sz="9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Mesa redonda 4. “Exigibilidad de los derechos sociales fundamentales”.</a:t>
            </a:r>
          </a:p>
          <a:p>
            <a:pPr marL="538163" indent="-9207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D. Juan Carlos Morón (Profesor Universidad </a:t>
            </a:r>
            <a:r>
              <a:rPr lang="es-ES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Católica del </a:t>
            </a:r>
            <a:r>
              <a:rPr lang="es-ES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Perú, Perú).</a:t>
            </a:r>
            <a:endParaRPr lang="es-ES" sz="8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  <a:p>
            <a:pPr marL="538163" indent="-9207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D. Hugo G. Elías (Juez de lo  Contencioso-administrativo de </a:t>
            </a:r>
            <a:r>
              <a:rPr lang="es-ES" sz="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Entrerríos</a:t>
            </a:r>
            <a:r>
              <a:rPr lang="es-ES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, Argentina ). </a:t>
            </a:r>
            <a:endParaRPr lang="es-ES" sz="8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  <a:p>
            <a:pPr marL="538163" indent="-9207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 Luis Eduardo Rey  Vázquez (Universidad Nacional del Nordeste, Argentina ). </a:t>
            </a:r>
          </a:p>
          <a:p>
            <a:pPr marL="538163" indent="-9207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 Oliver Castañeda Correa (Gobierno de la Ciudad de México).</a:t>
            </a:r>
            <a:endParaRPr lang="es-ES" sz="500" b="1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  <a:p>
            <a:pPr marL="184150" marR="31115" indent="-171450" algn="just">
              <a:spcBef>
                <a:spcPts val="545"/>
              </a:spcBef>
              <a:buFont typeface="Wingdings" panose="05000000000000000000" pitchFamily="2" charset="2"/>
              <a:buChar char="v"/>
              <a:tabLst>
                <a:tab pos="1233805" algn="l"/>
                <a:tab pos="2613660" algn="l"/>
              </a:tabLst>
            </a:pPr>
            <a:r>
              <a:rPr lang="es-ES" sz="900" b="1" spc="-5" dirty="0" smtClean="0">
                <a:solidFill>
                  <a:srgbClr val="A79677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TARDE (</a:t>
            </a:r>
            <a:r>
              <a:rPr lang="es-ES" sz="900" b="1" spc="-5" dirty="0" err="1" smtClean="0">
                <a:solidFill>
                  <a:srgbClr val="A79677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Facultade</a:t>
            </a:r>
            <a:r>
              <a:rPr lang="es-ES" sz="900" b="1" spc="-5" dirty="0" smtClean="0">
                <a:solidFill>
                  <a:srgbClr val="A79677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de Dereito).</a:t>
            </a:r>
          </a:p>
          <a:p>
            <a:pPr marL="180975" marR="240029" algn="just">
              <a:spcBef>
                <a:spcPts val="260"/>
              </a:spcBef>
              <a:tabLst>
                <a:tab pos="1233805" algn="l"/>
                <a:tab pos="2613660" algn="l"/>
              </a:tabLst>
            </a:pPr>
            <a:r>
              <a:rPr lang="es-ES" sz="900" b="1" i="1" dirty="0" smtClean="0">
                <a:solidFill>
                  <a:schemeClr val="accent6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16:30-17.45</a:t>
            </a:r>
            <a:endParaRPr lang="es-ES" sz="900" b="1" i="1" dirty="0">
              <a:solidFill>
                <a:schemeClr val="accent6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0975" marR="240029" algn="just">
              <a:spcBef>
                <a:spcPts val="260"/>
              </a:spcBef>
              <a:tabLst>
                <a:tab pos="1233805" algn="l"/>
                <a:tab pos="2613660" algn="l"/>
              </a:tabLst>
            </a:pPr>
            <a:r>
              <a:rPr lang="es-ES" sz="9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Seminario </a:t>
            </a:r>
            <a:r>
              <a:rPr lang="es-ES" sz="9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Metodológico sobre Estudios de Doctorado (DAI).  Escuela Internacional de </a:t>
            </a:r>
            <a:r>
              <a:rPr lang="es-ES" sz="9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Doctorado. Don Rodolfo Barreiro.</a:t>
            </a:r>
            <a:endParaRPr lang="es-ES" sz="900" b="1" i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0975" marR="31115" algn="just">
              <a:spcBef>
                <a:spcPts val="545"/>
              </a:spcBef>
              <a:tabLst>
                <a:tab pos="1233805" algn="l"/>
                <a:tab pos="2613660" algn="l"/>
              </a:tabLst>
            </a:pPr>
            <a:r>
              <a:rPr lang="es-ES" sz="900" spc="-85" dirty="0" smtClean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18:00 </a:t>
            </a:r>
            <a:endParaRPr lang="es-ES" sz="800" b="1" spc="-85" dirty="0" smtClean="0">
              <a:solidFill>
                <a:srgbClr val="E37F1C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0975" marR="31115" algn="just">
              <a:spcBef>
                <a:spcPts val="545"/>
              </a:spcBef>
              <a:tabLst>
                <a:tab pos="1233805" algn="l"/>
                <a:tab pos="2613660" algn="l"/>
              </a:tabLst>
            </a:pPr>
            <a:r>
              <a:rPr lang="es-ES" sz="800" b="1" spc="-85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 Presentación Libros Derecho Administrativo Iberoamericano 2017</a:t>
            </a:r>
            <a:endParaRPr lang="es-ES" sz="800" b="1" spc="-85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0975" marR="240029" algn="just">
              <a:tabLst>
                <a:tab pos="1233805" algn="l"/>
                <a:tab pos="2613660" algn="l"/>
              </a:tabLst>
            </a:pPr>
            <a:endParaRPr lang="es-ES" sz="500" spc="-35" dirty="0">
              <a:solidFill>
                <a:srgbClr val="E37F1C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538163" marR="240029" indent="-92075">
              <a:spcBef>
                <a:spcPts val="260"/>
              </a:spcBef>
              <a:buFont typeface="Arial" panose="020B0604020202020204" pitchFamily="34" charset="0"/>
              <a:buChar char="•"/>
              <a:tabLst>
                <a:tab pos="1233805" algn="l"/>
                <a:tab pos="2613660" algn="l"/>
              </a:tabLst>
            </a:pPr>
            <a:endParaRPr lang="es-ES" sz="9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630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Imagen 2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19" y="719554"/>
            <a:ext cx="6054963" cy="4452045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1035050" y="381000"/>
            <a:ext cx="6019800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es-ES" sz="1100" spc="60" dirty="0">
                <a:solidFill>
                  <a:srgbClr val="E99444"/>
                </a:solidFill>
                <a:latin typeface="Arial"/>
                <a:cs typeface="Arial"/>
              </a:rPr>
              <a:t>La buena administración para la realización de los derechos sociales fundamentales</a:t>
            </a:r>
          </a:p>
          <a:p>
            <a:pPr marL="12700">
              <a:lnSpc>
                <a:spcPct val="100000"/>
              </a:lnSpc>
            </a:pPr>
            <a:endParaRPr lang="es-ES" sz="1100" spc="60" dirty="0">
              <a:solidFill>
                <a:srgbClr val="E99444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21845" y="489358"/>
            <a:ext cx="306070" cy="43529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315"/>
              </a:lnSpc>
            </a:pPr>
            <a:r>
              <a:rPr sz="2200" spc="-50" dirty="0">
                <a:solidFill>
                  <a:srgbClr val="A79677"/>
                </a:solidFill>
                <a:latin typeface="Arial"/>
                <a:cs typeface="Arial"/>
              </a:rPr>
              <a:t>P</a:t>
            </a:r>
            <a:r>
              <a:rPr sz="2200" spc="45" dirty="0">
                <a:solidFill>
                  <a:srgbClr val="A79677"/>
                </a:solidFill>
                <a:latin typeface="Arial"/>
                <a:cs typeface="Arial"/>
              </a:rPr>
              <a:t>R</a:t>
            </a:r>
            <a:r>
              <a:rPr sz="2200" dirty="0">
                <a:solidFill>
                  <a:srgbClr val="A79677"/>
                </a:solidFill>
                <a:latin typeface="Arial"/>
                <a:cs typeface="Arial"/>
              </a:rPr>
              <a:t>OGRAM</a:t>
            </a:r>
            <a:r>
              <a:rPr sz="2200" spc="-50" dirty="0">
                <a:solidFill>
                  <a:srgbClr val="A79677"/>
                </a:solidFill>
                <a:latin typeface="Arial"/>
                <a:cs typeface="Arial"/>
              </a:rPr>
              <a:t>A</a:t>
            </a:r>
            <a:r>
              <a:rPr sz="2200" dirty="0">
                <a:solidFill>
                  <a:srgbClr val="A79677"/>
                </a:solidFill>
                <a:latin typeface="Arial"/>
                <a:cs typeface="Arial"/>
              </a:rPr>
              <a:t>CIÓN</a:t>
            </a:r>
            <a:r>
              <a:rPr sz="2200" spc="-65" dirty="0">
                <a:solidFill>
                  <a:srgbClr val="A79677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A79677"/>
                </a:solidFill>
                <a:latin typeface="Arial"/>
                <a:cs typeface="Arial"/>
              </a:rPr>
              <a:t>de</a:t>
            </a:r>
            <a:r>
              <a:rPr sz="2200" spc="-15" dirty="0">
                <a:solidFill>
                  <a:srgbClr val="A79677"/>
                </a:solidFill>
                <a:latin typeface="Arial"/>
                <a:cs typeface="Arial"/>
              </a:rPr>
              <a:t> </a:t>
            </a:r>
            <a:r>
              <a:rPr sz="2200" spc="20" dirty="0">
                <a:solidFill>
                  <a:srgbClr val="A79677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rgbClr val="A79677"/>
                </a:solidFill>
                <a:latin typeface="Arial"/>
                <a:cs typeface="Arial"/>
              </a:rPr>
              <a:t>as</a:t>
            </a:r>
            <a:r>
              <a:rPr sz="2200" spc="-15" dirty="0">
                <a:solidFill>
                  <a:srgbClr val="A79677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A79677"/>
                </a:solidFill>
                <a:latin typeface="Arial"/>
                <a:cs typeface="Arial"/>
              </a:rPr>
              <a:t>jo</a:t>
            </a:r>
            <a:r>
              <a:rPr sz="2200" spc="20" dirty="0">
                <a:solidFill>
                  <a:srgbClr val="A79677"/>
                </a:solidFill>
                <a:latin typeface="Arial"/>
                <a:cs typeface="Arial"/>
              </a:rPr>
              <a:t>r</a:t>
            </a:r>
            <a:r>
              <a:rPr sz="2200" dirty="0">
                <a:solidFill>
                  <a:srgbClr val="A79677"/>
                </a:solidFill>
                <a:latin typeface="Arial"/>
                <a:cs typeface="Arial"/>
              </a:rPr>
              <a:t>nadas</a:t>
            </a:r>
            <a:endParaRPr sz="22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273050" y="0"/>
            <a:ext cx="6740763" cy="326353"/>
          </a:xfrm>
          <a:prstGeom prst="rect">
            <a:avLst/>
          </a:prstGeom>
        </p:spPr>
        <p:txBody>
          <a:bodyPr vert="horz" wrap="square" lIns="0" tIns="94597" rIns="0" bIns="0" rtlCol="0">
            <a:spAutoFit/>
          </a:bodyPr>
          <a:lstStyle/>
          <a:p>
            <a:pPr marL="587375">
              <a:lnSpc>
                <a:spcPct val="100000"/>
              </a:lnSpc>
              <a:tabLst>
                <a:tab pos="800735" algn="l"/>
                <a:tab pos="4052570" algn="l"/>
              </a:tabLst>
            </a:pPr>
            <a:r>
              <a:rPr sz="1500" u="sng" spc="-10" dirty="0"/>
              <a:t> 	</a:t>
            </a:r>
            <a:r>
              <a:rPr lang="es-ES" sz="1500" u="sng" spc="-10" dirty="0"/>
              <a:t>XI Jornadas de Derecho Administrativo Iberoamericano</a:t>
            </a:r>
            <a:r>
              <a:rPr sz="1500" u="sng" spc="-90" dirty="0">
                <a:latin typeface="Arial"/>
                <a:cs typeface="Arial"/>
              </a:rPr>
              <a:t>	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1035050" y="729375"/>
            <a:ext cx="6096000" cy="44781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31115" algn="just">
              <a:spcBef>
                <a:spcPts val="50"/>
              </a:spcBef>
              <a:tabLst>
                <a:tab pos="1233805" algn="l"/>
                <a:tab pos="2613660" algn="l"/>
              </a:tabLst>
            </a:pPr>
            <a:r>
              <a:rPr lang="es-ES" sz="1000" u="sng" spc="25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Miércoles</a:t>
            </a:r>
            <a:r>
              <a:rPr lang="es-ES" sz="1000" u="sng" spc="25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21 de marzo de </a:t>
            </a:r>
            <a:r>
              <a:rPr lang="es-ES" sz="1000" u="sng" spc="25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2018.</a:t>
            </a:r>
          </a:p>
          <a:p>
            <a:pPr marR="31115">
              <a:spcBef>
                <a:spcPts val="545"/>
              </a:spcBef>
              <a:tabLst>
                <a:tab pos="1233805" algn="l"/>
                <a:tab pos="2613660" algn="l"/>
              </a:tabLst>
            </a:pPr>
            <a:endParaRPr lang="es-ES" sz="100" b="1" spc="-5" dirty="0" smtClean="0">
              <a:solidFill>
                <a:srgbClr val="A79677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2700" marR="31115" indent="-171450">
              <a:spcBef>
                <a:spcPts val="545"/>
              </a:spcBef>
              <a:buFont typeface="Wingdings" panose="05000000000000000000" pitchFamily="2" charset="2"/>
              <a:buChar char="v"/>
              <a:tabLst>
                <a:tab pos="1233805" algn="l"/>
                <a:tab pos="2613660" algn="l"/>
              </a:tabLst>
            </a:pPr>
            <a:r>
              <a:rPr lang="es-ES" sz="1000" b="1" spc="-5" dirty="0" smtClean="0">
                <a:solidFill>
                  <a:srgbClr val="A79677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MAÑANA</a:t>
            </a:r>
          </a:p>
          <a:p>
            <a:pPr marL="12700" marR="31115" indent="-171450">
              <a:spcBef>
                <a:spcPts val="545"/>
              </a:spcBef>
              <a:buFont typeface="Wingdings" panose="05000000000000000000" pitchFamily="2" charset="2"/>
              <a:buChar char="v"/>
              <a:tabLst>
                <a:tab pos="1233805" algn="l"/>
                <a:tab pos="2613660" algn="l"/>
              </a:tabLst>
            </a:pPr>
            <a:endParaRPr lang="es-ES" sz="100" b="1" spc="-5" dirty="0">
              <a:solidFill>
                <a:srgbClr val="A79677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0975">
              <a:lnSpc>
                <a:spcPct val="100000"/>
              </a:lnSpc>
              <a:tabLst>
                <a:tab pos="1233805" algn="l"/>
                <a:tab pos="2613660" algn="l"/>
              </a:tabLst>
            </a:pPr>
            <a:r>
              <a:rPr lang="es-ES" sz="1000" spc="-85" dirty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9:30 - 11:00</a:t>
            </a:r>
          </a:p>
          <a:p>
            <a:pPr marL="180975" marR="240029" algn="just">
              <a:lnSpc>
                <a:spcPct val="100000"/>
              </a:lnSpc>
              <a:spcBef>
                <a:spcPts val="260"/>
              </a:spcBef>
              <a:tabLst>
                <a:tab pos="1233805" algn="l"/>
                <a:tab pos="2613660" algn="l"/>
              </a:tabLst>
            </a:pPr>
            <a:r>
              <a:rPr lang="es-ES" sz="10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Mesa redonda </a:t>
            </a:r>
            <a:r>
              <a:rPr lang="es-ES" sz="10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5. </a:t>
            </a:r>
            <a:r>
              <a:rPr lang="es-ES" sz="10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“</a:t>
            </a:r>
            <a:r>
              <a:rPr lang="es-ES" sz="1000" b="1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Justiciabilidad</a:t>
            </a:r>
            <a:r>
              <a:rPr lang="es-ES" sz="10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de los derechos sociales fundamentales</a:t>
            </a:r>
            <a:r>
              <a:rPr lang="es-ES" sz="10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”.</a:t>
            </a:r>
            <a:endParaRPr lang="es-ES" sz="1000" b="1" i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538163" indent="-9207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D. Manlio F. Casarín (Profesor Universidad Veracruzana, México). </a:t>
            </a:r>
          </a:p>
          <a:p>
            <a:pPr marL="538163" indent="-9207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D. Enrique Mena (Profesor Universidad Centroamericana de El Salvador, El Salvador). </a:t>
            </a:r>
          </a:p>
          <a:p>
            <a:pPr marL="538163" indent="-9207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</a:t>
            </a:r>
            <a:r>
              <a:rPr lang="es-E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. Gabriel M. </a:t>
            </a:r>
            <a:r>
              <a:rPr lang="es-ES" sz="9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Astarloa</a:t>
            </a:r>
            <a:r>
              <a:rPr lang="es-E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(Procurador General de la Ciudad  Autónoma de Buenos Aires, Argentina ). </a:t>
            </a:r>
            <a:endParaRPr lang="es-ES" sz="900" b="1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  <a:p>
            <a:pPr marL="538163" indent="-9207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D. Guillermo </a:t>
            </a:r>
            <a:r>
              <a:rPr lang="es-E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Sánchez </a:t>
            </a:r>
            <a:r>
              <a:rPr lang="es-ES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Luque (Consejero </a:t>
            </a:r>
            <a:r>
              <a:rPr lang="es-E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de </a:t>
            </a:r>
            <a:r>
              <a:rPr lang="es-ES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Estado de Colombia).</a:t>
            </a:r>
            <a:endParaRPr lang="es-ES" sz="9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  <a:p>
            <a:pPr marL="538163" indent="-9207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D. Alberto </a:t>
            </a:r>
            <a:r>
              <a:rPr lang="es-ES" sz="9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Spota</a:t>
            </a:r>
            <a:r>
              <a:rPr lang="es-ES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(Profesor Universidad </a:t>
            </a:r>
            <a:r>
              <a:rPr lang="es-E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de Buenos </a:t>
            </a:r>
            <a:r>
              <a:rPr lang="es-ES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Aires, Argentina).</a:t>
            </a:r>
          </a:p>
          <a:p>
            <a:pPr marL="446088" algn="just"/>
            <a:endParaRPr lang="es-ES" sz="5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  <a:p>
            <a:pPr marL="180975" marR="240029" algn="just">
              <a:spcBef>
                <a:spcPts val="260"/>
              </a:spcBef>
              <a:tabLst>
                <a:tab pos="1233805" algn="l"/>
                <a:tab pos="2613660" algn="l"/>
              </a:tabLst>
            </a:pPr>
            <a:r>
              <a:rPr lang="es-ES" sz="1000" b="1" spc="-80" dirty="0" smtClean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PAUSA </a:t>
            </a:r>
            <a:r>
              <a:rPr lang="es-ES" sz="1000" b="1" spc="-80" dirty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– CAFÉ</a:t>
            </a:r>
          </a:p>
          <a:p>
            <a:pPr marL="180975" marR="31115">
              <a:tabLst>
                <a:tab pos="1233805" algn="l"/>
                <a:tab pos="2613660" algn="l"/>
              </a:tabLst>
            </a:pPr>
            <a:endParaRPr lang="es-ES" sz="500" spc="-80" dirty="0" smtClean="0">
              <a:solidFill>
                <a:srgbClr val="E37F1C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0975" marR="31115">
              <a:tabLst>
                <a:tab pos="1233805" algn="l"/>
                <a:tab pos="2613660" algn="l"/>
              </a:tabLst>
            </a:pPr>
            <a:r>
              <a:rPr lang="es-ES" sz="1000" spc="-80" dirty="0" smtClean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11.30-13.00</a:t>
            </a:r>
            <a:endParaRPr lang="es-ES" sz="1000" spc="-80" dirty="0">
              <a:solidFill>
                <a:srgbClr val="E37F1C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0975" marR="240029">
              <a:spcBef>
                <a:spcPts val="260"/>
              </a:spcBef>
              <a:tabLst>
                <a:tab pos="1233805" algn="l"/>
                <a:tab pos="2613660" algn="l"/>
              </a:tabLst>
            </a:pPr>
            <a:r>
              <a:rPr lang="es-ES" sz="10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Mesa redonda </a:t>
            </a:r>
            <a:r>
              <a:rPr lang="es-ES" sz="10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6. </a:t>
            </a:r>
            <a:r>
              <a:rPr lang="es-ES" sz="10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“Calidad de los servicios </a:t>
            </a:r>
            <a:r>
              <a:rPr lang="es-ES" sz="10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sociales”.</a:t>
            </a:r>
            <a:endParaRPr lang="es-ES" sz="1000" b="1" i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538163" marR="240029" indent="-92075" algn="just">
              <a:lnSpc>
                <a:spcPct val="150000"/>
              </a:lnSpc>
              <a:spcBef>
                <a:spcPts val="260"/>
              </a:spcBef>
              <a:buFont typeface="Arial" panose="020B0604020202020204" pitchFamily="34" charset="0"/>
              <a:buChar char="•"/>
              <a:tabLst>
                <a:tab pos="1233805" algn="l"/>
                <a:tab pos="2613660" algn="l"/>
              </a:tabLst>
            </a:pPr>
            <a:r>
              <a:rPr lang="es-ES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Dña. </a:t>
            </a:r>
            <a:r>
              <a:rPr lang="es-ES" sz="9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Imgard</a:t>
            </a:r>
            <a:r>
              <a:rPr lang="es-ES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s-ES" sz="9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Lepenies</a:t>
            </a:r>
            <a:r>
              <a:rPr lang="es-ES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(Profesora Universidad Nacional del Litoral. Argentina).</a:t>
            </a:r>
            <a:endParaRPr lang="es-ES" sz="9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  <a:p>
            <a:pPr marL="538163" marR="240029" indent="-92075" algn="just">
              <a:lnSpc>
                <a:spcPct val="150000"/>
              </a:lnSpc>
              <a:spcBef>
                <a:spcPts val="260"/>
              </a:spcBef>
              <a:buFont typeface="Arial" panose="020B0604020202020204" pitchFamily="34" charset="0"/>
              <a:buChar char="•"/>
              <a:tabLst>
                <a:tab pos="1233805" algn="l"/>
                <a:tab pos="2613660" algn="l"/>
              </a:tabLst>
            </a:pPr>
            <a:r>
              <a:rPr lang="es-ES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D. Alejandro </a:t>
            </a:r>
            <a:r>
              <a:rPr lang="es-E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Pérez </a:t>
            </a:r>
            <a:r>
              <a:rPr lang="es-ES" sz="9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Hualde</a:t>
            </a:r>
            <a:r>
              <a:rPr lang="es-ES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(Profesor Universidad </a:t>
            </a:r>
            <a:r>
              <a:rPr lang="es-E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Nacional de </a:t>
            </a:r>
            <a:r>
              <a:rPr lang="es-ES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Cuyo, Argentina ).</a:t>
            </a:r>
            <a:endParaRPr lang="es-ES" sz="9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  <a:p>
            <a:pPr marL="538163" marR="240029" indent="-92075" algn="just">
              <a:lnSpc>
                <a:spcPct val="150000"/>
              </a:lnSpc>
              <a:spcBef>
                <a:spcPts val="260"/>
              </a:spcBef>
              <a:buFont typeface="Arial" panose="020B0604020202020204" pitchFamily="34" charset="0"/>
              <a:buChar char="•"/>
              <a:tabLst>
                <a:tab pos="1233805" algn="l"/>
                <a:tab pos="2613660" algn="l"/>
              </a:tabLst>
            </a:pPr>
            <a:r>
              <a:rPr lang="es-ES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D. Alejandro Barreto (Profesor Universidad </a:t>
            </a:r>
            <a:r>
              <a:rPr lang="es-E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de La </a:t>
            </a:r>
            <a:r>
              <a:rPr lang="es-ES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Sabana, Colombia). </a:t>
            </a:r>
            <a:endParaRPr lang="es-ES" sz="9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  <a:p>
            <a:pPr marL="538163" marR="240029" indent="-92075" algn="just">
              <a:lnSpc>
                <a:spcPct val="150000"/>
              </a:lnSpc>
              <a:spcBef>
                <a:spcPts val="260"/>
              </a:spcBef>
              <a:buFont typeface="Arial" panose="020B0604020202020204" pitchFamily="34" charset="0"/>
              <a:buChar char="•"/>
              <a:tabLst>
                <a:tab pos="1233805" algn="l"/>
                <a:tab pos="2613660" algn="l"/>
              </a:tabLst>
            </a:pPr>
            <a:r>
              <a:rPr lang="es-ES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D. Enrique Rivero ( profesor de la Universidad de Salamanca)</a:t>
            </a:r>
          </a:p>
          <a:p>
            <a:pPr marL="538163" marR="240029" indent="-92075" algn="just">
              <a:spcBef>
                <a:spcPts val="260"/>
              </a:spcBef>
              <a:buFont typeface="Arial" panose="020B0604020202020204" pitchFamily="34" charset="0"/>
              <a:buChar char="•"/>
              <a:tabLst>
                <a:tab pos="1233805" algn="l"/>
                <a:tab pos="2613660" algn="l"/>
              </a:tabLst>
            </a:pPr>
            <a:endParaRPr lang="es-ES" sz="5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  <a:p>
            <a:pPr marL="180975" marR="240029">
              <a:spcBef>
                <a:spcPts val="260"/>
              </a:spcBef>
              <a:tabLst>
                <a:tab pos="1233805" algn="l"/>
                <a:tab pos="2613660" algn="l"/>
              </a:tabLst>
            </a:pPr>
            <a:r>
              <a:rPr lang="es-ES" sz="1000" spc="-80" dirty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13.00 – 13.45</a:t>
            </a:r>
            <a:r>
              <a:rPr lang="es-ES" sz="1000" spc="-80" dirty="0" smtClean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. </a:t>
            </a:r>
          </a:p>
          <a:p>
            <a:pPr marL="180975" marR="240029">
              <a:spcBef>
                <a:spcPts val="260"/>
              </a:spcBef>
              <a:tabLst>
                <a:tab pos="1233805" algn="l"/>
                <a:tab pos="2613660" algn="l"/>
              </a:tabLst>
            </a:pPr>
            <a:r>
              <a:rPr lang="es-ES" sz="10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Comisión académica DAI/Reunión Jurado Premio a la mejor tesis DAI (2016-2017). </a:t>
            </a:r>
            <a:endParaRPr lang="es-ES" sz="1000" b="1" i="1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0975" marR="240029">
              <a:spcBef>
                <a:spcPts val="260"/>
              </a:spcBef>
              <a:tabLst>
                <a:tab pos="1233805" algn="l"/>
                <a:tab pos="2613660" algn="l"/>
              </a:tabLst>
            </a:pPr>
            <a:endParaRPr lang="es-ES" sz="1000" b="1" i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0975" marR="240029">
              <a:spcBef>
                <a:spcPts val="260"/>
              </a:spcBef>
              <a:tabLst>
                <a:tab pos="1233805" algn="l"/>
                <a:tab pos="2613660" algn="l"/>
              </a:tabLst>
            </a:pPr>
            <a:endParaRPr lang="es-ES" sz="1000" b="1" i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6984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Imagen 2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50" y="489358"/>
            <a:ext cx="6054963" cy="4452045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1035050" y="381000"/>
            <a:ext cx="6019800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es-ES" sz="1100" spc="60" dirty="0">
                <a:solidFill>
                  <a:srgbClr val="E99444"/>
                </a:solidFill>
                <a:latin typeface="Arial"/>
                <a:cs typeface="Arial"/>
              </a:rPr>
              <a:t>La buena administración para la realización de los derechos sociales fundamentales</a:t>
            </a:r>
          </a:p>
          <a:p>
            <a:pPr marL="12700">
              <a:lnSpc>
                <a:spcPct val="100000"/>
              </a:lnSpc>
            </a:pPr>
            <a:endParaRPr lang="es-ES" sz="1100" spc="60" dirty="0">
              <a:solidFill>
                <a:srgbClr val="E99444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21845" y="489358"/>
            <a:ext cx="306070" cy="43529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315"/>
              </a:lnSpc>
            </a:pPr>
            <a:r>
              <a:rPr sz="2200" spc="-50" dirty="0">
                <a:solidFill>
                  <a:srgbClr val="A79677"/>
                </a:solidFill>
                <a:latin typeface="Arial"/>
                <a:cs typeface="Arial"/>
              </a:rPr>
              <a:t>P</a:t>
            </a:r>
            <a:r>
              <a:rPr sz="2200" spc="45" dirty="0">
                <a:solidFill>
                  <a:srgbClr val="A79677"/>
                </a:solidFill>
                <a:latin typeface="Arial"/>
                <a:cs typeface="Arial"/>
              </a:rPr>
              <a:t>R</a:t>
            </a:r>
            <a:r>
              <a:rPr sz="2200" dirty="0">
                <a:solidFill>
                  <a:srgbClr val="A79677"/>
                </a:solidFill>
                <a:latin typeface="Arial"/>
                <a:cs typeface="Arial"/>
              </a:rPr>
              <a:t>OGRAM</a:t>
            </a:r>
            <a:r>
              <a:rPr sz="2200" spc="-50" dirty="0">
                <a:solidFill>
                  <a:srgbClr val="A79677"/>
                </a:solidFill>
                <a:latin typeface="Arial"/>
                <a:cs typeface="Arial"/>
              </a:rPr>
              <a:t>A</a:t>
            </a:r>
            <a:r>
              <a:rPr sz="2200" dirty="0">
                <a:solidFill>
                  <a:srgbClr val="A79677"/>
                </a:solidFill>
                <a:latin typeface="Arial"/>
                <a:cs typeface="Arial"/>
              </a:rPr>
              <a:t>CIÓN</a:t>
            </a:r>
            <a:r>
              <a:rPr sz="2200" spc="-65" dirty="0">
                <a:solidFill>
                  <a:srgbClr val="A79677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A79677"/>
                </a:solidFill>
                <a:latin typeface="Arial"/>
                <a:cs typeface="Arial"/>
              </a:rPr>
              <a:t>de</a:t>
            </a:r>
            <a:r>
              <a:rPr sz="2200" spc="-15" dirty="0">
                <a:solidFill>
                  <a:srgbClr val="A79677"/>
                </a:solidFill>
                <a:latin typeface="Arial"/>
                <a:cs typeface="Arial"/>
              </a:rPr>
              <a:t> </a:t>
            </a:r>
            <a:r>
              <a:rPr sz="2200" spc="20" dirty="0">
                <a:solidFill>
                  <a:srgbClr val="A79677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rgbClr val="A79677"/>
                </a:solidFill>
                <a:latin typeface="Arial"/>
                <a:cs typeface="Arial"/>
              </a:rPr>
              <a:t>as</a:t>
            </a:r>
            <a:r>
              <a:rPr sz="2200" spc="-15" dirty="0">
                <a:solidFill>
                  <a:srgbClr val="A79677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A79677"/>
                </a:solidFill>
                <a:latin typeface="Arial"/>
                <a:cs typeface="Arial"/>
              </a:rPr>
              <a:t>jo</a:t>
            </a:r>
            <a:r>
              <a:rPr sz="2200" spc="20" dirty="0">
                <a:solidFill>
                  <a:srgbClr val="A79677"/>
                </a:solidFill>
                <a:latin typeface="Arial"/>
                <a:cs typeface="Arial"/>
              </a:rPr>
              <a:t>r</a:t>
            </a:r>
            <a:r>
              <a:rPr sz="2200" dirty="0">
                <a:solidFill>
                  <a:srgbClr val="A79677"/>
                </a:solidFill>
                <a:latin typeface="Arial"/>
                <a:cs typeface="Arial"/>
              </a:rPr>
              <a:t>nadas</a:t>
            </a:r>
            <a:endParaRPr sz="22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273050" y="0"/>
            <a:ext cx="6740763" cy="326353"/>
          </a:xfrm>
          <a:prstGeom prst="rect">
            <a:avLst/>
          </a:prstGeom>
        </p:spPr>
        <p:txBody>
          <a:bodyPr vert="horz" wrap="square" lIns="0" tIns="94597" rIns="0" bIns="0" rtlCol="0">
            <a:spAutoFit/>
          </a:bodyPr>
          <a:lstStyle/>
          <a:p>
            <a:pPr marL="587375">
              <a:lnSpc>
                <a:spcPct val="100000"/>
              </a:lnSpc>
              <a:tabLst>
                <a:tab pos="800735" algn="l"/>
                <a:tab pos="4052570" algn="l"/>
              </a:tabLst>
            </a:pPr>
            <a:r>
              <a:rPr sz="1500" u="sng" spc="-10" dirty="0"/>
              <a:t> 	</a:t>
            </a:r>
            <a:r>
              <a:rPr lang="es-ES" sz="1500" u="sng" spc="-10" dirty="0"/>
              <a:t>XI Jornadas de Derecho Administrativo Iberoamericano</a:t>
            </a:r>
            <a:r>
              <a:rPr sz="1500" u="sng" spc="-90" dirty="0">
                <a:latin typeface="Arial"/>
                <a:cs typeface="Arial"/>
              </a:rPr>
              <a:t>	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1035050" y="729375"/>
            <a:ext cx="6096000" cy="35958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31115" algn="just">
              <a:spcBef>
                <a:spcPts val="50"/>
              </a:spcBef>
              <a:tabLst>
                <a:tab pos="1233805" algn="l"/>
                <a:tab pos="2613660" algn="l"/>
              </a:tabLst>
            </a:pPr>
            <a:r>
              <a:rPr lang="es-ES" sz="1000" u="sng" spc="25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Miércoles</a:t>
            </a:r>
            <a:r>
              <a:rPr lang="es-ES" sz="1000" u="sng" spc="25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21 de marzo de </a:t>
            </a:r>
            <a:r>
              <a:rPr lang="es-ES" sz="1000" u="sng" spc="25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2018.</a:t>
            </a:r>
          </a:p>
          <a:p>
            <a:pPr marL="12700" marR="31115" algn="just">
              <a:spcBef>
                <a:spcPts val="50"/>
              </a:spcBef>
              <a:tabLst>
                <a:tab pos="1233805" algn="l"/>
                <a:tab pos="2613660" algn="l"/>
              </a:tabLst>
            </a:pPr>
            <a:endParaRPr lang="es-ES" sz="5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  <a:p>
            <a:pPr marL="12700" marR="31115" indent="-171450">
              <a:spcBef>
                <a:spcPts val="545"/>
              </a:spcBef>
              <a:buFont typeface="Wingdings" panose="05000000000000000000" pitchFamily="2" charset="2"/>
              <a:buChar char="v"/>
              <a:tabLst>
                <a:tab pos="1233805" algn="l"/>
                <a:tab pos="2613660" algn="l"/>
              </a:tabLst>
            </a:pPr>
            <a:r>
              <a:rPr lang="es-ES" sz="1000" b="1" spc="-5" dirty="0" smtClean="0">
                <a:solidFill>
                  <a:srgbClr val="A79677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TARDE</a:t>
            </a:r>
          </a:p>
          <a:p>
            <a:pPr marL="12700" marR="31115" indent="-171450">
              <a:spcBef>
                <a:spcPts val="545"/>
              </a:spcBef>
              <a:buFont typeface="Wingdings" panose="05000000000000000000" pitchFamily="2" charset="2"/>
              <a:buChar char="v"/>
              <a:tabLst>
                <a:tab pos="1233805" algn="l"/>
                <a:tab pos="2613660" algn="l"/>
              </a:tabLst>
            </a:pPr>
            <a:endParaRPr lang="es-ES" sz="300" b="1" spc="-5" dirty="0">
              <a:solidFill>
                <a:srgbClr val="A79677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0975" marR="240029">
              <a:spcBef>
                <a:spcPts val="260"/>
              </a:spcBef>
              <a:tabLst>
                <a:tab pos="1233805" algn="l"/>
                <a:tab pos="2613660" algn="l"/>
              </a:tabLst>
            </a:pPr>
            <a:r>
              <a:rPr lang="es-ES" sz="1000" spc="-80" dirty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16:00 - </a:t>
            </a:r>
            <a:r>
              <a:rPr lang="es-ES" sz="1000" spc="-80" dirty="0" smtClean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19:30</a:t>
            </a:r>
            <a:endParaRPr lang="es-ES" sz="1000" spc="-80" dirty="0">
              <a:solidFill>
                <a:srgbClr val="E37F1C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0975" marR="240029">
              <a:spcBef>
                <a:spcPts val="260"/>
              </a:spcBef>
              <a:tabLst>
                <a:tab pos="1233805" algn="l"/>
                <a:tab pos="2613660" algn="l"/>
              </a:tabLst>
            </a:pPr>
            <a:r>
              <a:rPr lang="es-ES" sz="10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II Jornada de Urbanismo Galaico-Iberoamericano: Políticas urbanas y Derechos sociales. Derecho a la ciudad y sociedades </a:t>
            </a:r>
            <a:r>
              <a:rPr lang="es-ES" sz="10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inclusivas. </a:t>
            </a:r>
            <a:endParaRPr lang="es-ES" sz="1000" b="1" i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527050" marR="31115" indent="-171450">
              <a:lnSpc>
                <a:spcPct val="150000"/>
              </a:lnSpc>
              <a:spcBef>
                <a:spcPts val="260"/>
              </a:spcBef>
              <a:buFont typeface="Arial" panose="020B0604020202020204" pitchFamily="34" charset="0"/>
              <a:buChar char="•"/>
              <a:tabLst>
                <a:tab pos="1233805" algn="l"/>
                <a:tab pos="2613660" algn="l"/>
              </a:tabLst>
            </a:pPr>
            <a:r>
              <a:rPr lang="es-ES" sz="1000" b="1" spc="45" dirty="0">
                <a:solidFill>
                  <a:srgbClr val="77787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Primera mesa: El Urbanismo en </a:t>
            </a:r>
            <a:r>
              <a:rPr lang="es-ES" sz="1000" b="1" spc="45" dirty="0" smtClean="0">
                <a:solidFill>
                  <a:srgbClr val="77787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Iberoamérica.</a:t>
            </a:r>
            <a:endParaRPr lang="es-ES" sz="1000" b="1" spc="45" dirty="0">
              <a:solidFill>
                <a:srgbClr val="77787B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538163" marR="31115">
              <a:lnSpc>
                <a:spcPct val="150000"/>
              </a:lnSpc>
              <a:spcBef>
                <a:spcPts val="260"/>
              </a:spcBef>
              <a:tabLst>
                <a:tab pos="1233805" algn="l"/>
                <a:tab pos="2613660" algn="l"/>
              </a:tabLst>
            </a:pPr>
            <a:r>
              <a:rPr lang="es-ES" sz="800" spc="45" dirty="0">
                <a:solidFill>
                  <a:srgbClr val="77787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Coordinación</a:t>
            </a:r>
            <a:r>
              <a:rPr lang="es-ES" sz="800" spc="45" dirty="0" smtClean="0">
                <a:solidFill>
                  <a:srgbClr val="77787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: Profesora Almudena Fdez. Carballal,  Universidad de A Coruña</a:t>
            </a:r>
            <a:r>
              <a:rPr lang="es-ES" sz="1000" spc="45" dirty="0" smtClean="0">
                <a:solidFill>
                  <a:srgbClr val="77787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</a:p>
          <a:p>
            <a:pPr marL="538163" marR="31115">
              <a:lnSpc>
                <a:spcPct val="150000"/>
              </a:lnSpc>
              <a:spcBef>
                <a:spcPts val="260"/>
              </a:spcBef>
              <a:tabLst>
                <a:tab pos="1233805" algn="l"/>
                <a:tab pos="2613660" algn="l"/>
              </a:tabLst>
            </a:pPr>
            <a:r>
              <a:rPr lang="es-ES" sz="1000" spc="45" dirty="0">
                <a:solidFill>
                  <a:srgbClr val="77787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s-ES" sz="1000" spc="45" dirty="0" smtClean="0">
                <a:solidFill>
                  <a:srgbClr val="77787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Ponentes:</a:t>
            </a:r>
            <a:r>
              <a:rPr lang="es-ES" sz="800" spc="45" dirty="0" smtClean="0">
                <a:solidFill>
                  <a:srgbClr val="77787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. </a:t>
            </a:r>
            <a:r>
              <a:rPr lang="es-E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Dª</a:t>
            </a:r>
            <a:r>
              <a:rPr lang="es-E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. </a:t>
            </a:r>
            <a:r>
              <a:rPr lang="es-E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Miriam  </a:t>
            </a:r>
            <a:r>
              <a:rPr lang="es-ES" sz="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Ivanega</a:t>
            </a:r>
            <a:r>
              <a:rPr lang="es-E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, D. Pablo </a:t>
            </a:r>
            <a:r>
              <a:rPr lang="es-ES" sz="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Schiavi</a:t>
            </a:r>
            <a:r>
              <a:rPr lang="es-E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, </a:t>
            </a:r>
            <a:r>
              <a:rPr lang="es-E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D. Pablo </a:t>
            </a:r>
            <a:r>
              <a:rPr lang="es-E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Gutierrez </a:t>
            </a:r>
            <a:r>
              <a:rPr lang="es-ES" sz="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Colantuono</a:t>
            </a:r>
            <a:r>
              <a:rPr lang="es-E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,  D</a:t>
            </a:r>
            <a:r>
              <a:rPr lang="es-E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. Francisco </a:t>
            </a:r>
            <a:r>
              <a:rPr lang="es-ES" sz="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Tolsa</a:t>
            </a:r>
            <a:endParaRPr lang="es-ES" sz="800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  <a:p>
            <a:pPr marL="538163" marR="31115">
              <a:lnSpc>
                <a:spcPct val="150000"/>
              </a:lnSpc>
              <a:spcBef>
                <a:spcPts val="260"/>
              </a:spcBef>
              <a:tabLst>
                <a:tab pos="1233805" algn="l"/>
                <a:tab pos="2613660" algn="l"/>
              </a:tabLst>
            </a:pPr>
            <a:r>
              <a:rPr lang="es-E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                            D. Giuseppe Franco Ferrari,  D</a:t>
            </a:r>
            <a:r>
              <a:rPr lang="es-E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. Hugo </a:t>
            </a:r>
            <a:r>
              <a:rPr lang="es-E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Gonzalez Elias . Dª </a:t>
            </a:r>
            <a:r>
              <a:rPr lang="es-ES" sz="800" spc="4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Mirta Gladys Sotelo</a:t>
            </a:r>
            <a:endParaRPr lang="es-ES" sz="1000" spc="45" dirty="0">
              <a:solidFill>
                <a:srgbClr val="77787B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527050" marR="31115" indent="-17145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1233805" algn="l"/>
                <a:tab pos="2613660" algn="l"/>
              </a:tabLst>
            </a:pPr>
            <a:r>
              <a:rPr lang="es-ES" sz="1000" b="1" spc="45" dirty="0">
                <a:solidFill>
                  <a:srgbClr val="77787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Segunda mesa: El urbanismo en </a:t>
            </a:r>
            <a:r>
              <a:rPr lang="es-ES" sz="1000" b="1" spc="45" dirty="0" smtClean="0">
                <a:solidFill>
                  <a:srgbClr val="77787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Galicia.</a:t>
            </a:r>
            <a:endParaRPr lang="es-ES" sz="1000" b="1" spc="45" dirty="0">
              <a:solidFill>
                <a:srgbClr val="77787B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538163" marR="31115">
              <a:lnSpc>
                <a:spcPct val="150000"/>
              </a:lnSpc>
              <a:tabLst>
                <a:tab pos="538163" algn="l"/>
                <a:tab pos="1233488" algn="l"/>
                <a:tab pos="2613025" algn="l"/>
              </a:tabLst>
            </a:pPr>
            <a:r>
              <a:rPr lang="es-ES" sz="1000" spc="45" dirty="0">
                <a:solidFill>
                  <a:srgbClr val="77787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Coordinación: </a:t>
            </a:r>
            <a:r>
              <a:rPr lang="es-ES" sz="1000" spc="45" dirty="0" smtClean="0">
                <a:solidFill>
                  <a:srgbClr val="77787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Profesor Juan </a:t>
            </a:r>
            <a:r>
              <a:rPr lang="es-ES" sz="1000" spc="45" dirty="0">
                <a:solidFill>
                  <a:srgbClr val="77787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Raposo </a:t>
            </a:r>
            <a:r>
              <a:rPr lang="es-ES" sz="1000" spc="45" dirty="0" smtClean="0">
                <a:solidFill>
                  <a:srgbClr val="77787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Arceo, Universidad de A Coruña.</a:t>
            </a:r>
          </a:p>
          <a:p>
            <a:pPr marL="538163" marR="31115">
              <a:lnSpc>
                <a:spcPct val="150000"/>
              </a:lnSpc>
              <a:spcBef>
                <a:spcPts val="260"/>
              </a:spcBef>
              <a:tabLst>
                <a:tab pos="1233805" algn="l"/>
                <a:tab pos="2613660" algn="l"/>
              </a:tabLst>
            </a:pPr>
            <a:r>
              <a:rPr lang="es-ES" sz="1000" spc="45" dirty="0" smtClean="0">
                <a:solidFill>
                  <a:srgbClr val="77787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Ponentes: </a:t>
            </a:r>
            <a:r>
              <a:rPr lang="es-E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Dª. Encarnación Rivas Diaz ,D. José Antonio </a:t>
            </a:r>
            <a:r>
              <a:rPr lang="es-ES" sz="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Cerdeira</a:t>
            </a:r>
            <a:r>
              <a:rPr lang="es-E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Pérez, Dª Elvira </a:t>
            </a:r>
            <a:r>
              <a:rPr lang="es-ES" sz="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Cardegado</a:t>
            </a:r>
            <a:r>
              <a:rPr lang="es-E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Pazos , D. 	Ignacio Soto Gonzalez</a:t>
            </a:r>
          </a:p>
          <a:p>
            <a:pPr marL="538163" marR="31115">
              <a:lnSpc>
                <a:spcPct val="150000"/>
              </a:lnSpc>
              <a:spcBef>
                <a:spcPts val="260"/>
              </a:spcBef>
              <a:tabLst>
                <a:tab pos="1233805" algn="l"/>
                <a:tab pos="2613660" algn="l"/>
              </a:tabLst>
            </a:pPr>
            <a:r>
              <a:rPr lang="es-ES" sz="1000" spc="-80" dirty="0" smtClean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20:45</a:t>
            </a:r>
            <a:endParaRPr lang="es-ES" sz="1000" spc="-80" dirty="0">
              <a:solidFill>
                <a:srgbClr val="E37F1C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538163" marR="31115">
              <a:lnSpc>
                <a:spcPct val="150000"/>
              </a:lnSpc>
              <a:spcBef>
                <a:spcPts val="260"/>
              </a:spcBef>
              <a:tabLst>
                <a:tab pos="1233805" algn="l"/>
                <a:tab pos="2613660" algn="l"/>
              </a:tabLst>
            </a:pPr>
            <a:r>
              <a:rPr lang="es-ES" sz="10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Cena en el Pazo de </a:t>
            </a:r>
            <a:r>
              <a:rPr lang="es-ES" sz="1000" b="1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Mariñan</a:t>
            </a:r>
            <a:endParaRPr lang="es-ES" sz="1000" b="1" spc="45" dirty="0">
              <a:solidFill>
                <a:srgbClr val="77787B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289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Imagen 2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19" y="719554"/>
            <a:ext cx="6054963" cy="4452045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1035050" y="381000"/>
            <a:ext cx="6019800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es-ES" sz="1100" spc="60" dirty="0">
                <a:solidFill>
                  <a:srgbClr val="E99444"/>
                </a:solidFill>
                <a:latin typeface="Arial"/>
                <a:cs typeface="Arial"/>
              </a:rPr>
              <a:t>La buena administración para la realización de los derechos sociales fundamentales</a:t>
            </a:r>
          </a:p>
          <a:p>
            <a:pPr marL="12700">
              <a:lnSpc>
                <a:spcPct val="100000"/>
              </a:lnSpc>
            </a:pPr>
            <a:endParaRPr lang="es-ES" sz="1100" spc="60" dirty="0">
              <a:solidFill>
                <a:srgbClr val="E99444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21845" y="489358"/>
            <a:ext cx="306070" cy="43529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315"/>
              </a:lnSpc>
            </a:pPr>
            <a:r>
              <a:rPr sz="2200" spc="-50" dirty="0">
                <a:solidFill>
                  <a:srgbClr val="A79677"/>
                </a:solidFill>
                <a:latin typeface="Arial"/>
                <a:cs typeface="Arial"/>
              </a:rPr>
              <a:t>P</a:t>
            </a:r>
            <a:r>
              <a:rPr sz="2200" spc="45" dirty="0">
                <a:solidFill>
                  <a:srgbClr val="A79677"/>
                </a:solidFill>
                <a:latin typeface="Arial"/>
                <a:cs typeface="Arial"/>
              </a:rPr>
              <a:t>R</a:t>
            </a:r>
            <a:r>
              <a:rPr sz="2200" dirty="0">
                <a:solidFill>
                  <a:srgbClr val="A79677"/>
                </a:solidFill>
                <a:latin typeface="Arial"/>
                <a:cs typeface="Arial"/>
              </a:rPr>
              <a:t>OGRAM</a:t>
            </a:r>
            <a:r>
              <a:rPr sz="2200" spc="-50" dirty="0">
                <a:solidFill>
                  <a:srgbClr val="A79677"/>
                </a:solidFill>
                <a:latin typeface="Arial"/>
                <a:cs typeface="Arial"/>
              </a:rPr>
              <a:t>A</a:t>
            </a:r>
            <a:r>
              <a:rPr sz="2200" dirty="0">
                <a:solidFill>
                  <a:srgbClr val="A79677"/>
                </a:solidFill>
                <a:latin typeface="Arial"/>
                <a:cs typeface="Arial"/>
              </a:rPr>
              <a:t>CIÓN</a:t>
            </a:r>
            <a:r>
              <a:rPr sz="2200" spc="-65" dirty="0">
                <a:solidFill>
                  <a:srgbClr val="A79677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A79677"/>
                </a:solidFill>
                <a:latin typeface="Arial"/>
                <a:cs typeface="Arial"/>
              </a:rPr>
              <a:t>de</a:t>
            </a:r>
            <a:r>
              <a:rPr sz="2200" spc="-15" dirty="0">
                <a:solidFill>
                  <a:srgbClr val="A79677"/>
                </a:solidFill>
                <a:latin typeface="Arial"/>
                <a:cs typeface="Arial"/>
              </a:rPr>
              <a:t> </a:t>
            </a:r>
            <a:r>
              <a:rPr sz="2200" spc="20" dirty="0">
                <a:solidFill>
                  <a:srgbClr val="A79677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rgbClr val="A79677"/>
                </a:solidFill>
                <a:latin typeface="Arial"/>
                <a:cs typeface="Arial"/>
              </a:rPr>
              <a:t>as</a:t>
            </a:r>
            <a:r>
              <a:rPr sz="2200" spc="-15" dirty="0">
                <a:solidFill>
                  <a:srgbClr val="A79677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A79677"/>
                </a:solidFill>
                <a:latin typeface="Arial"/>
                <a:cs typeface="Arial"/>
              </a:rPr>
              <a:t>jo</a:t>
            </a:r>
            <a:r>
              <a:rPr sz="2200" spc="20" dirty="0">
                <a:solidFill>
                  <a:srgbClr val="A79677"/>
                </a:solidFill>
                <a:latin typeface="Arial"/>
                <a:cs typeface="Arial"/>
              </a:rPr>
              <a:t>r</a:t>
            </a:r>
            <a:r>
              <a:rPr sz="2200" dirty="0">
                <a:solidFill>
                  <a:srgbClr val="A79677"/>
                </a:solidFill>
                <a:latin typeface="Arial"/>
                <a:cs typeface="Arial"/>
              </a:rPr>
              <a:t>nadas</a:t>
            </a:r>
            <a:endParaRPr sz="22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273050" y="0"/>
            <a:ext cx="6740763" cy="326353"/>
          </a:xfrm>
          <a:prstGeom prst="rect">
            <a:avLst/>
          </a:prstGeom>
        </p:spPr>
        <p:txBody>
          <a:bodyPr vert="horz" wrap="square" lIns="0" tIns="94597" rIns="0" bIns="0" rtlCol="0">
            <a:spAutoFit/>
          </a:bodyPr>
          <a:lstStyle/>
          <a:p>
            <a:pPr marL="587375">
              <a:lnSpc>
                <a:spcPct val="100000"/>
              </a:lnSpc>
              <a:tabLst>
                <a:tab pos="800735" algn="l"/>
                <a:tab pos="4052570" algn="l"/>
              </a:tabLst>
            </a:pPr>
            <a:r>
              <a:rPr sz="1500" u="sng" spc="-10" dirty="0"/>
              <a:t> 	</a:t>
            </a:r>
            <a:r>
              <a:rPr lang="es-ES" sz="1500" u="sng" spc="-10" dirty="0"/>
              <a:t>XI Jornadas de Derecho Administrativo Iberoamericano</a:t>
            </a:r>
            <a:r>
              <a:rPr sz="1500" u="sng" spc="-90" dirty="0">
                <a:latin typeface="Arial"/>
                <a:cs typeface="Arial"/>
              </a:rPr>
              <a:t>	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1035050" y="729375"/>
            <a:ext cx="6096000" cy="40857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spcBef>
                <a:spcPts val="50"/>
              </a:spcBef>
            </a:pPr>
            <a:r>
              <a:rPr lang="es-ES" sz="1000" u="sng" spc="25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Jueves, 22 de marzo de </a:t>
            </a:r>
            <a:r>
              <a:rPr lang="es-ES" sz="1000" u="sng" spc="25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2018.</a:t>
            </a:r>
            <a:endParaRPr lang="es-ES" sz="1000" u="sng" spc="25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</a:pPr>
            <a:endParaRPr lang="es-ES" sz="800" spc="-5" dirty="0">
              <a:solidFill>
                <a:srgbClr val="A79677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4150" indent="-171450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s-ES" sz="1000" b="1" spc="-5" dirty="0" smtClean="0">
                <a:solidFill>
                  <a:srgbClr val="A79677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MAÑANA</a:t>
            </a:r>
            <a:endParaRPr lang="es-ES" sz="10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0975">
              <a:lnSpc>
                <a:spcPct val="100000"/>
              </a:lnSpc>
              <a:spcBef>
                <a:spcPts val="850"/>
              </a:spcBef>
              <a:tabLst>
                <a:tab pos="1233805" algn="l"/>
                <a:tab pos="2613660" algn="l"/>
              </a:tabLst>
            </a:pPr>
            <a:r>
              <a:rPr lang="es-ES" sz="1000" spc="-85" dirty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9:30 - 11: </a:t>
            </a:r>
            <a:r>
              <a:rPr lang="es-ES" sz="1000" spc="-85" dirty="0" smtClean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30</a:t>
            </a:r>
            <a:r>
              <a:rPr lang="es-ES" sz="1000" spc="-130" dirty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	</a:t>
            </a:r>
            <a:r>
              <a:rPr lang="es-ES" sz="1000" u="sng" spc="-135" dirty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endParaRPr lang="es-ES" sz="10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0975" marR="240029">
              <a:spcBef>
                <a:spcPts val="260"/>
              </a:spcBef>
              <a:tabLst>
                <a:tab pos="1233805" algn="l"/>
                <a:tab pos="2613660" algn="l"/>
              </a:tabLst>
            </a:pPr>
            <a:r>
              <a:rPr lang="es-ES" sz="10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Mesa redonda </a:t>
            </a:r>
            <a:r>
              <a:rPr lang="es-ES" sz="10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7. </a:t>
            </a:r>
            <a:r>
              <a:rPr lang="es-ES" sz="10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“Buena administración y satisfacción de derechos sociales fundamentales</a:t>
            </a:r>
            <a:r>
              <a:rPr lang="es-ES" sz="10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”.</a:t>
            </a:r>
            <a:endParaRPr lang="es-ES" sz="1000" b="1" i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538163" marR="240029" indent="-92075" algn="just">
              <a:lnSpc>
                <a:spcPct val="150000"/>
              </a:lnSpc>
              <a:spcBef>
                <a:spcPts val="260"/>
              </a:spcBef>
              <a:buFont typeface="Arial" panose="020B0604020202020204" pitchFamily="34" charset="0"/>
              <a:buChar char="•"/>
              <a:tabLst>
                <a:tab pos="1233805" algn="l"/>
                <a:tab pos="2613660" algn="l"/>
              </a:tabLst>
            </a:pPr>
            <a:r>
              <a:rPr lang="es-ES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D. Martín </a:t>
            </a:r>
            <a:r>
              <a:rPr lang="es-ES" sz="9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Galli</a:t>
            </a:r>
            <a:r>
              <a:rPr lang="es-ES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(Profesor Universidad </a:t>
            </a:r>
            <a:r>
              <a:rPr lang="es-E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de Buenos </a:t>
            </a:r>
            <a:r>
              <a:rPr lang="es-ES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Aires, Argentina).</a:t>
            </a:r>
            <a:endParaRPr lang="es-ES" sz="9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  <a:p>
            <a:pPr marL="538163" marR="240029" indent="-92075" algn="just">
              <a:lnSpc>
                <a:spcPct val="150000"/>
              </a:lnSpc>
              <a:spcBef>
                <a:spcPts val="260"/>
              </a:spcBef>
              <a:buFont typeface="Arial" panose="020B0604020202020204" pitchFamily="34" charset="0"/>
              <a:buChar char="•"/>
              <a:tabLst>
                <a:tab pos="1233805" algn="l"/>
                <a:tab pos="2613660" algn="l"/>
              </a:tabLst>
            </a:pPr>
            <a:r>
              <a:rPr lang="es-ES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D. Margarita Cárdenas (Profesora Universidad </a:t>
            </a:r>
            <a:r>
              <a:rPr lang="es-E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de </a:t>
            </a:r>
            <a:r>
              <a:rPr lang="es-ES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La Sabana, Colombia).</a:t>
            </a:r>
            <a:endParaRPr lang="es-ES" sz="9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  <a:p>
            <a:pPr marL="538163" marR="240029" indent="-92075" algn="just">
              <a:lnSpc>
                <a:spcPct val="150000"/>
              </a:lnSpc>
              <a:spcBef>
                <a:spcPts val="260"/>
              </a:spcBef>
              <a:buFont typeface="Arial" panose="020B0604020202020204" pitchFamily="34" charset="0"/>
              <a:buChar char="•"/>
              <a:tabLst>
                <a:tab pos="1233805" algn="l"/>
                <a:tab pos="2613660" algn="l"/>
              </a:tabLst>
            </a:pPr>
            <a:r>
              <a:rPr lang="es-ES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D. Sergio Martín (Profesor Universidad Panamericana, México).</a:t>
            </a:r>
          </a:p>
          <a:p>
            <a:pPr marL="538163" marR="240029" indent="-92075" algn="just">
              <a:lnSpc>
                <a:spcPct val="150000"/>
              </a:lnSpc>
              <a:spcBef>
                <a:spcPts val="260"/>
              </a:spcBef>
              <a:buFont typeface="Arial" panose="020B0604020202020204" pitchFamily="34" charset="0"/>
              <a:buChar char="•"/>
              <a:tabLst>
                <a:tab pos="1233805" algn="l"/>
                <a:tab pos="2613660" algn="l"/>
              </a:tabLst>
            </a:pPr>
            <a:r>
              <a:rPr lang="es-ES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D Francisco Velázquez </a:t>
            </a:r>
            <a:r>
              <a:rPr lang="es-ES" sz="9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Tolsa</a:t>
            </a:r>
            <a:r>
              <a:rPr lang="es-ES" sz="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(Tribunal de Justicia de lo Contencioso-administrativo de México, México) </a:t>
            </a:r>
          </a:p>
          <a:p>
            <a:pPr marL="446088" marR="240029" algn="just">
              <a:spcBef>
                <a:spcPts val="260"/>
              </a:spcBef>
              <a:tabLst>
                <a:tab pos="1233805" algn="l"/>
                <a:tab pos="2613660" algn="l"/>
              </a:tabLst>
            </a:pPr>
            <a:endParaRPr lang="es-ES" sz="5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0975" marR="240029" algn="just">
              <a:spcBef>
                <a:spcPts val="260"/>
              </a:spcBef>
              <a:tabLst>
                <a:tab pos="1233805" algn="l"/>
                <a:tab pos="2613660" algn="l"/>
              </a:tabLst>
            </a:pPr>
            <a:r>
              <a:rPr lang="es-ES" sz="1000" b="1" spc="-80" dirty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PAUSA – </a:t>
            </a:r>
            <a:r>
              <a:rPr lang="es-ES" sz="1000" b="1" spc="-80" dirty="0" smtClean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CAFÉ</a:t>
            </a:r>
          </a:p>
          <a:p>
            <a:pPr marL="180975" marR="240029" algn="just">
              <a:spcBef>
                <a:spcPts val="260"/>
              </a:spcBef>
              <a:tabLst>
                <a:tab pos="1233805" algn="l"/>
                <a:tab pos="2613660" algn="l"/>
              </a:tabLst>
            </a:pPr>
            <a:endParaRPr lang="es-ES" sz="500" b="1" spc="-80" dirty="0">
              <a:solidFill>
                <a:srgbClr val="E37F1C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0975" marR="240029">
              <a:spcBef>
                <a:spcPts val="260"/>
              </a:spcBef>
              <a:tabLst>
                <a:tab pos="1233805" algn="l"/>
                <a:tab pos="2613660" algn="l"/>
              </a:tabLst>
            </a:pPr>
            <a:r>
              <a:rPr lang="es-ES" sz="1000" spc="-85" dirty="0" smtClean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12.00 - 13.00</a:t>
            </a:r>
          </a:p>
          <a:p>
            <a:pPr marL="180975" marR="240029">
              <a:spcBef>
                <a:spcPts val="260"/>
              </a:spcBef>
              <a:tabLst>
                <a:tab pos="1233805" algn="l"/>
                <a:tab pos="2613660" algn="l"/>
              </a:tabLst>
            </a:pPr>
            <a:r>
              <a:rPr lang="es-ES" sz="1000" b="1" spc="-85" dirty="0" smtClean="0"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s-ES" sz="1000" b="1" spc="-85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Conferencia  “ La </a:t>
            </a:r>
            <a:r>
              <a:rPr lang="es-ES" sz="1000" b="1" spc="-85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Responsabiilidad</a:t>
            </a:r>
            <a:r>
              <a:rPr lang="es-ES" sz="1000" b="1" spc="-85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y los Derechos Sociales fundamentales”</a:t>
            </a:r>
          </a:p>
          <a:p>
            <a:pPr marL="180975" marR="240029">
              <a:spcBef>
                <a:spcPts val="260"/>
              </a:spcBef>
              <a:tabLst>
                <a:tab pos="1233805" algn="l"/>
                <a:tab pos="2613660" algn="l"/>
              </a:tabLst>
            </a:pPr>
            <a:r>
              <a:rPr lang="es-ES" sz="1000" b="1" spc="-85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Profesor Enrique Rivero </a:t>
            </a:r>
            <a:r>
              <a:rPr lang="es-ES" sz="1000" b="1" spc="-85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Isern</a:t>
            </a:r>
            <a:r>
              <a:rPr lang="es-ES" sz="1000" b="1" spc="-85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. (Universidad  de Salamanca)</a:t>
            </a:r>
            <a:endParaRPr lang="es-ES" sz="1000" b="1" spc="-85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2700" marR="240029">
              <a:spcBef>
                <a:spcPts val="260"/>
              </a:spcBef>
              <a:tabLst>
                <a:tab pos="1233805" algn="l"/>
                <a:tab pos="2613660" algn="l"/>
              </a:tabLst>
            </a:pPr>
            <a:r>
              <a:rPr lang="es-ES" sz="1000" b="1" spc="-5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    </a:t>
            </a:r>
            <a:r>
              <a:rPr lang="es-ES" sz="1000" spc="-85" dirty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13:00 -14:00 </a:t>
            </a:r>
            <a:r>
              <a:rPr lang="es-ES" sz="1000" b="1" spc="-5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Coloquio </a:t>
            </a:r>
            <a:endParaRPr lang="es-ES" sz="1000" b="1" spc="-5" dirty="0">
              <a:solidFill>
                <a:schemeClr val="accent6">
                  <a:lumMod val="60000"/>
                  <a:lumOff val="40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4150" marR="240029" indent="-171450">
              <a:spcBef>
                <a:spcPts val="260"/>
              </a:spcBef>
              <a:buFont typeface="Wingdings" panose="05000000000000000000" pitchFamily="2" charset="2"/>
              <a:buChar char="v"/>
              <a:tabLst>
                <a:tab pos="1233805" algn="l"/>
                <a:tab pos="2613660" algn="l"/>
              </a:tabLst>
            </a:pPr>
            <a:r>
              <a:rPr lang="es-ES" sz="1000" b="1" spc="-5" dirty="0" smtClean="0">
                <a:solidFill>
                  <a:srgbClr val="A79677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TARDE</a:t>
            </a:r>
            <a:endParaRPr lang="es-ES" sz="1000" b="1" i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0975">
              <a:lnSpc>
                <a:spcPct val="100000"/>
              </a:lnSpc>
              <a:spcBef>
                <a:spcPts val="850"/>
              </a:spcBef>
              <a:tabLst>
                <a:tab pos="1233805" algn="l"/>
                <a:tab pos="2613660" algn="l"/>
              </a:tabLst>
            </a:pPr>
            <a:r>
              <a:rPr lang="es-ES" sz="1000" spc="-85" dirty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16.00 – 18.30</a:t>
            </a:r>
            <a:r>
              <a:rPr lang="es-ES" sz="1000" spc="-130" dirty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	</a:t>
            </a:r>
            <a:r>
              <a:rPr lang="es-ES" sz="1000" u="sng" spc="-135" dirty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endParaRPr lang="es-ES" sz="10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0975" marR="240029">
              <a:lnSpc>
                <a:spcPct val="100000"/>
              </a:lnSpc>
              <a:spcBef>
                <a:spcPts val="260"/>
              </a:spcBef>
            </a:pPr>
            <a:r>
              <a:rPr lang="es-ES" sz="10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Comunicaciones científicas</a:t>
            </a:r>
            <a:r>
              <a:rPr lang="es-ES" sz="10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91329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Imagen 2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19" y="719554"/>
            <a:ext cx="6054963" cy="4452045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1035050" y="381000"/>
            <a:ext cx="6019800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es-ES" sz="1100" spc="60" dirty="0">
                <a:solidFill>
                  <a:srgbClr val="E99444"/>
                </a:solidFill>
                <a:latin typeface="Arial"/>
                <a:cs typeface="Arial"/>
              </a:rPr>
              <a:t>La buena administración para la realización de los derechos sociales fundamentales</a:t>
            </a:r>
          </a:p>
          <a:p>
            <a:pPr marL="12700">
              <a:lnSpc>
                <a:spcPct val="100000"/>
              </a:lnSpc>
            </a:pPr>
            <a:endParaRPr lang="es-ES" sz="1100" spc="60" dirty="0">
              <a:solidFill>
                <a:srgbClr val="E99444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21845" y="489358"/>
            <a:ext cx="306070" cy="43529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315"/>
              </a:lnSpc>
            </a:pPr>
            <a:r>
              <a:rPr sz="2200" spc="-50" dirty="0">
                <a:solidFill>
                  <a:srgbClr val="A79677"/>
                </a:solidFill>
                <a:latin typeface="Arial"/>
                <a:cs typeface="Arial"/>
              </a:rPr>
              <a:t>P</a:t>
            </a:r>
            <a:r>
              <a:rPr sz="2200" spc="45" dirty="0">
                <a:solidFill>
                  <a:srgbClr val="A79677"/>
                </a:solidFill>
                <a:latin typeface="Arial"/>
                <a:cs typeface="Arial"/>
              </a:rPr>
              <a:t>R</a:t>
            </a:r>
            <a:r>
              <a:rPr sz="2200" dirty="0">
                <a:solidFill>
                  <a:srgbClr val="A79677"/>
                </a:solidFill>
                <a:latin typeface="Arial"/>
                <a:cs typeface="Arial"/>
              </a:rPr>
              <a:t>OGRAM</a:t>
            </a:r>
            <a:r>
              <a:rPr sz="2200" spc="-50" dirty="0">
                <a:solidFill>
                  <a:srgbClr val="A79677"/>
                </a:solidFill>
                <a:latin typeface="Arial"/>
                <a:cs typeface="Arial"/>
              </a:rPr>
              <a:t>A</a:t>
            </a:r>
            <a:r>
              <a:rPr sz="2200" dirty="0">
                <a:solidFill>
                  <a:srgbClr val="A79677"/>
                </a:solidFill>
                <a:latin typeface="Arial"/>
                <a:cs typeface="Arial"/>
              </a:rPr>
              <a:t>CIÓN</a:t>
            </a:r>
            <a:r>
              <a:rPr sz="2200" spc="-65" dirty="0">
                <a:solidFill>
                  <a:srgbClr val="A79677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A79677"/>
                </a:solidFill>
                <a:latin typeface="Arial"/>
                <a:cs typeface="Arial"/>
              </a:rPr>
              <a:t>de</a:t>
            </a:r>
            <a:r>
              <a:rPr sz="2200" spc="-15" dirty="0">
                <a:solidFill>
                  <a:srgbClr val="A79677"/>
                </a:solidFill>
                <a:latin typeface="Arial"/>
                <a:cs typeface="Arial"/>
              </a:rPr>
              <a:t> </a:t>
            </a:r>
            <a:r>
              <a:rPr sz="2200" spc="20" dirty="0">
                <a:solidFill>
                  <a:srgbClr val="A79677"/>
                </a:solidFill>
                <a:latin typeface="Arial"/>
                <a:cs typeface="Arial"/>
              </a:rPr>
              <a:t>l</a:t>
            </a:r>
            <a:r>
              <a:rPr sz="2200" dirty="0">
                <a:solidFill>
                  <a:srgbClr val="A79677"/>
                </a:solidFill>
                <a:latin typeface="Arial"/>
                <a:cs typeface="Arial"/>
              </a:rPr>
              <a:t>as</a:t>
            </a:r>
            <a:r>
              <a:rPr sz="2200" spc="-15" dirty="0">
                <a:solidFill>
                  <a:srgbClr val="A79677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A79677"/>
                </a:solidFill>
                <a:latin typeface="Arial"/>
                <a:cs typeface="Arial"/>
              </a:rPr>
              <a:t>jo</a:t>
            </a:r>
            <a:r>
              <a:rPr sz="2200" spc="20" dirty="0">
                <a:solidFill>
                  <a:srgbClr val="A79677"/>
                </a:solidFill>
                <a:latin typeface="Arial"/>
                <a:cs typeface="Arial"/>
              </a:rPr>
              <a:t>r</a:t>
            </a:r>
            <a:r>
              <a:rPr sz="2200" dirty="0">
                <a:solidFill>
                  <a:srgbClr val="A79677"/>
                </a:solidFill>
                <a:latin typeface="Arial"/>
                <a:cs typeface="Arial"/>
              </a:rPr>
              <a:t>nadas</a:t>
            </a:r>
            <a:endParaRPr sz="220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273050" y="0"/>
            <a:ext cx="6740763" cy="326353"/>
          </a:xfrm>
          <a:prstGeom prst="rect">
            <a:avLst/>
          </a:prstGeom>
        </p:spPr>
        <p:txBody>
          <a:bodyPr vert="horz" wrap="square" lIns="0" tIns="94597" rIns="0" bIns="0" rtlCol="0">
            <a:spAutoFit/>
          </a:bodyPr>
          <a:lstStyle/>
          <a:p>
            <a:pPr marL="587375">
              <a:lnSpc>
                <a:spcPct val="100000"/>
              </a:lnSpc>
              <a:tabLst>
                <a:tab pos="800735" algn="l"/>
                <a:tab pos="4052570" algn="l"/>
              </a:tabLst>
            </a:pPr>
            <a:r>
              <a:rPr sz="1500" u="sng" spc="-10" dirty="0"/>
              <a:t> 	</a:t>
            </a:r>
            <a:r>
              <a:rPr lang="es-ES" sz="1500" u="sng" spc="-10" dirty="0"/>
              <a:t>XI Jornadas de Derecho Administrativo Iberoamericano</a:t>
            </a:r>
            <a:r>
              <a:rPr sz="1500" u="sng" spc="-90" dirty="0">
                <a:latin typeface="Arial"/>
                <a:cs typeface="Arial"/>
              </a:rPr>
              <a:t>	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1035050" y="729375"/>
            <a:ext cx="6096000" cy="50167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spcBef>
                <a:spcPts val="50"/>
              </a:spcBef>
            </a:pPr>
            <a:r>
              <a:rPr lang="es-ES" sz="1000" u="sng" spc="25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Viernes, 23 </a:t>
            </a:r>
            <a:r>
              <a:rPr lang="es-ES" sz="1000" u="sng" spc="25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marzo de </a:t>
            </a:r>
            <a:r>
              <a:rPr lang="es-ES" sz="1000" u="sng" spc="25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2018.</a:t>
            </a:r>
            <a:endParaRPr lang="es-ES" sz="1000" u="sng" spc="25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</a:pPr>
            <a:endParaRPr lang="es-ES" sz="800" spc="-5" dirty="0">
              <a:solidFill>
                <a:srgbClr val="A79677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4150" indent="-171450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s-ES" sz="1000" b="1" spc="-5" dirty="0" smtClean="0">
                <a:solidFill>
                  <a:srgbClr val="A79677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MAÑANA</a:t>
            </a:r>
            <a:endParaRPr lang="es-ES" sz="10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0975">
              <a:lnSpc>
                <a:spcPct val="100000"/>
              </a:lnSpc>
              <a:spcBef>
                <a:spcPts val="850"/>
              </a:spcBef>
              <a:tabLst>
                <a:tab pos="1233805" algn="l"/>
                <a:tab pos="2613660" algn="l"/>
              </a:tabLst>
            </a:pPr>
            <a:r>
              <a:rPr lang="es-ES" sz="1000" spc="-85" dirty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9:30 - 11: </a:t>
            </a:r>
            <a:r>
              <a:rPr lang="es-ES" sz="1000" spc="-85" dirty="0" smtClean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00</a:t>
            </a:r>
            <a:r>
              <a:rPr lang="es-ES" sz="1000" spc="-130" dirty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	</a:t>
            </a:r>
            <a:r>
              <a:rPr lang="es-ES" sz="1000" u="sng" spc="-135" dirty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s-ES" sz="1000" spc="-130" dirty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	</a:t>
            </a:r>
            <a:r>
              <a:rPr lang="es-ES" sz="1000" u="sng" spc="-135" dirty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endParaRPr lang="es-ES" sz="10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0975" marR="240029">
              <a:spcBef>
                <a:spcPts val="260"/>
              </a:spcBef>
              <a:tabLst>
                <a:tab pos="0" algn="l"/>
                <a:tab pos="1233488" algn="l"/>
                <a:tab pos="2613025" algn="l"/>
              </a:tabLst>
            </a:pPr>
            <a:r>
              <a:rPr lang="es-ES" sz="10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Seminario sobre la Buena Administración en la realización de los Derechos </a:t>
            </a:r>
            <a:r>
              <a:rPr lang="es-ES" sz="10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Sociales.</a:t>
            </a:r>
            <a:endParaRPr lang="es-ES" sz="1000" b="1" i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355600" marR="240029">
              <a:spcBef>
                <a:spcPts val="260"/>
              </a:spcBef>
              <a:tabLst>
                <a:tab pos="0" algn="l"/>
                <a:tab pos="1233488" algn="l"/>
                <a:tab pos="2613025" algn="l"/>
              </a:tabLst>
            </a:pPr>
            <a:r>
              <a:rPr lang="es-ES" sz="1000" dirty="0">
                <a:solidFill>
                  <a:srgbClr val="77787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Coordinadora: </a:t>
            </a:r>
            <a:r>
              <a:rPr lang="es-ES" sz="1000" dirty="0" smtClean="0">
                <a:solidFill>
                  <a:srgbClr val="77787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Profesora Victoria </a:t>
            </a:r>
            <a:r>
              <a:rPr lang="es-ES" sz="1000" dirty="0">
                <a:solidFill>
                  <a:srgbClr val="77787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de Dios </a:t>
            </a:r>
            <a:r>
              <a:rPr lang="es-ES" sz="1000" dirty="0" err="1">
                <a:solidFill>
                  <a:srgbClr val="77787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Vieitez</a:t>
            </a:r>
            <a:r>
              <a:rPr lang="es-ES" sz="1000" dirty="0" smtClean="0">
                <a:solidFill>
                  <a:srgbClr val="77787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</a:p>
          <a:p>
            <a:pPr marL="538163" marR="31115">
              <a:lnSpc>
                <a:spcPct val="150000"/>
              </a:lnSpc>
              <a:spcBef>
                <a:spcPts val="260"/>
              </a:spcBef>
              <a:tabLst>
                <a:tab pos="1233805" algn="l"/>
                <a:tab pos="2613660" algn="l"/>
              </a:tabLst>
            </a:pPr>
            <a:r>
              <a:rPr lang="es-ES" sz="1000" dirty="0">
                <a:solidFill>
                  <a:srgbClr val="77787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</a:t>
            </a:r>
            <a:r>
              <a:rPr lang="es-ES" sz="1000" spc="45" dirty="0">
                <a:solidFill>
                  <a:srgbClr val="77787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Ponentes</a:t>
            </a:r>
            <a:r>
              <a:rPr lang="es-ES" sz="1000" spc="45" dirty="0" smtClean="0">
                <a:solidFill>
                  <a:srgbClr val="77787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:. </a:t>
            </a:r>
            <a:r>
              <a:rPr lang="es-ES" sz="1000" spc="45" dirty="0" err="1" smtClean="0">
                <a:solidFill>
                  <a:srgbClr val="77787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D.Alejandro</a:t>
            </a:r>
            <a:r>
              <a:rPr lang="es-ES" sz="1000" spc="45" dirty="0" smtClean="0">
                <a:solidFill>
                  <a:srgbClr val="77787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Pérez </a:t>
            </a:r>
            <a:r>
              <a:rPr lang="es-ES" sz="1000" spc="45" dirty="0" err="1" smtClean="0">
                <a:solidFill>
                  <a:srgbClr val="77787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Hualde</a:t>
            </a:r>
            <a:r>
              <a:rPr lang="es-ES" sz="1000" spc="45" dirty="0" smtClean="0">
                <a:solidFill>
                  <a:srgbClr val="77787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, D. Guillermo Sánchez </a:t>
            </a:r>
            <a:r>
              <a:rPr lang="es-ES" sz="1000" spc="45" dirty="0" err="1" smtClean="0">
                <a:solidFill>
                  <a:srgbClr val="77787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Luque,D</a:t>
            </a:r>
            <a:r>
              <a:rPr lang="es-ES" sz="1000" spc="45" dirty="0" smtClean="0">
                <a:solidFill>
                  <a:srgbClr val="77787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. Daniel </a:t>
            </a:r>
            <a:r>
              <a:rPr lang="es-ES" sz="1000" spc="45" dirty="0" err="1" smtClean="0">
                <a:solidFill>
                  <a:srgbClr val="77787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Entrena,d</a:t>
            </a:r>
            <a:r>
              <a:rPr lang="es-ES" sz="1000" spc="45" dirty="0" smtClean="0">
                <a:solidFill>
                  <a:srgbClr val="77787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. Augusto </a:t>
            </a:r>
            <a:r>
              <a:rPr lang="es-ES" sz="1000" spc="45" dirty="0" err="1" smtClean="0">
                <a:solidFill>
                  <a:srgbClr val="77787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Durán,D</a:t>
            </a:r>
            <a:r>
              <a:rPr lang="es-ES" sz="1000" spc="45" dirty="0" smtClean="0">
                <a:solidFill>
                  <a:srgbClr val="77787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. Enrique Rivero y D. Gianfranco </a:t>
            </a:r>
            <a:r>
              <a:rPr lang="es-ES" sz="1000" spc="45" dirty="0" err="1" smtClean="0">
                <a:solidFill>
                  <a:srgbClr val="77787B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Cartei</a:t>
            </a:r>
            <a:endParaRPr lang="es-ES" sz="1000" dirty="0">
              <a:solidFill>
                <a:srgbClr val="77787B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0975" marR="240029" algn="just">
              <a:spcBef>
                <a:spcPts val="260"/>
              </a:spcBef>
              <a:tabLst>
                <a:tab pos="1233805" algn="l"/>
                <a:tab pos="2613660" algn="l"/>
              </a:tabLst>
            </a:pPr>
            <a:r>
              <a:rPr lang="es-ES" sz="1000" b="1" spc="-80" dirty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PAUSA – </a:t>
            </a:r>
            <a:r>
              <a:rPr lang="es-ES" sz="1000" b="1" spc="-80" dirty="0" smtClean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CAFÉ</a:t>
            </a:r>
            <a:endParaRPr lang="es-ES" sz="500" b="1" spc="-80" dirty="0">
              <a:solidFill>
                <a:srgbClr val="E37F1C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0975" marR="240029">
              <a:spcBef>
                <a:spcPts val="260"/>
              </a:spcBef>
              <a:tabLst>
                <a:tab pos="0" algn="l"/>
                <a:tab pos="1233488" algn="l"/>
                <a:tab pos="2613025" algn="l"/>
              </a:tabLst>
            </a:pPr>
            <a:r>
              <a:rPr lang="es-ES" sz="1000" spc="-85" dirty="0" smtClean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12.00-13.00</a:t>
            </a:r>
            <a:endParaRPr lang="es-ES" sz="1000" b="1" spc="-85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0975" marR="240029">
              <a:spcBef>
                <a:spcPts val="260"/>
              </a:spcBef>
              <a:tabLst>
                <a:tab pos="0" algn="l"/>
                <a:tab pos="1233488" algn="l"/>
                <a:tab pos="2613025" algn="l"/>
              </a:tabLst>
            </a:pPr>
            <a:r>
              <a:rPr lang="es-ES" sz="10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Conferencia  de </a:t>
            </a:r>
            <a:r>
              <a:rPr lang="es-ES" sz="10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Clausura, </a:t>
            </a:r>
          </a:p>
          <a:p>
            <a:pPr marL="180975" marR="240029">
              <a:spcBef>
                <a:spcPts val="260"/>
              </a:spcBef>
              <a:tabLst>
                <a:tab pos="0" algn="l"/>
                <a:tab pos="1233488" algn="l"/>
                <a:tab pos="2613025" algn="l"/>
              </a:tabLst>
            </a:pPr>
            <a:r>
              <a:rPr lang="es-ES" sz="10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Profesor Giuseppe Franco Ferrari (Universidad </a:t>
            </a:r>
            <a:r>
              <a:rPr lang="es-ES" sz="1000" b="1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Bocconi</a:t>
            </a:r>
            <a:r>
              <a:rPr lang="es-ES" sz="10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Milán)</a:t>
            </a:r>
          </a:p>
          <a:p>
            <a:pPr marL="180975" marR="240029">
              <a:spcBef>
                <a:spcPts val="260"/>
              </a:spcBef>
              <a:tabLst>
                <a:tab pos="0" algn="l"/>
                <a:tab pos="1233488" algn="l"/>
                <a:tab pos="2613025" algn="l"/>
              </a:tabLst>
            </a:pPr>
            <a:endParaRPr lang="es-ES" sz="1000" b="1" i="1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0975" marR="240029">
              <a:spcBef>
                <a:spcPts val="260"/>
              </a:spcBef>
              <a:tabLst>
                <a:tab pos="0" algn="l"/>
                <a:tab pos="1233488" algn="l"/>
                <a:tab pos="2613025" algn="l"/>
              </a:tabLst>
            </a:pPr>
            <a:r>
              <a:rPr lang="es-ES" sz="10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Clausura</a:t>
            </a:r>
            <a:r>
              <a:rPr lang="es-ES" sz="10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. </a:t>
            </a:r>
            <a:r>
              <a:rPr lang="es-ES" sz="1000" b="1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Relatorio</a:t>
            </a:r>
            <a:r>
              <a:rPr lang="es-ES" sz="10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: </a:t>
            </a:r>
            <a:r>
              <a:rPr lang="es-ES" sz="10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Profesora Mirta Gladis Sotelo de </a:t>
            </a:r>
            <a:r>
              <a:rPr lang="es-ES" sz="1000" b="1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Arneau</a:t>
            </a:r>
            <a:r>
              <a:rPr lang="es-ES" sz="10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  <a:endParaRPr lang="es-ES" sz="1000" b="1" i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0975" marR="240029">
              <a:spcBef>
                <a:spcPts val="260"/>
              </a:spcBef>
              <a:tabLst>
                <a:tab pos="0" algn="l"/>
                <a:tab pos="1233488" algn="l"/>
                <a:tab pos="2613025" algn="l"/>
              </a:tabLst>
            </a:pPr>
            <a:r>
              <a:rPr lang="es-ES" sz="10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Entrega de </a:t>
            </a:r>
            <a:r>
              <a:rPr lang="es-ES" sz="10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diplomas.</a:t>
            </a:r>
            <a:endParaRPr lang="es-ES" sz="1000" b="1" i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4150" marR="240029" indent="-171450">
              <a:spcBef>
                <a:spcPts val="260"/>
              </a:spcBef>
              <a:buFont typeface="Wingdings" panose="05000000000000000000" pitchFamily="2" charset="2"/>
              <a:buChar char="v"/>
              <a:tabLst>
                <a:tab pos="0" algn="l"/>
                <a:tab pos="1233488" algn="l"/>
                <a:tab pos="2613025" algn="l"/>
              </a:tabLst>
            </a:pPr>
            <a:r>
              <a:rPr lang="es-ES" sz="1000" b="1" spc="-5" dirty="0" smtClean="0">
                <a:solidFill>
                  <a:srgbClr val="A79677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TARDE</a:t>
            </a:r>
          </a:p>
          <a:p>
            <a:pPr marL="184150" marR="240029" indent="-171450">
              <a:spcBef>
                <a:spcPts val="260"/>
              </a:spcBef>
              <a:buFont typeface="Wingdings" panose="05000000000000000000" pitchFamily="2" charset="2"/>
              <a:buChar char="v"/>
              <a:tabLst>
                <a:tab pos="0" algn="l"/>
                <a:tab pos="1233488" algn="l"/>
                <a:tab pos="2613025" algn="l"/>
              </a:tabLst>
            </a:pPr>
            <a:endParaRPr lang="es-ES" sz="100" b="1" spc="-5" dirty="0" smtClean="0">
              <a:solidFill>
                <a:srgbClr val="A79677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79388" marR="240029">
              <a:lnSpc>
                <a:spcPct val="100000"/>
              </a:lnSpc>
              <a:spcBef>
                <a:spcPts val="260"/>
              </a:spcBef>
            </a:pPr>
            <a:r>
              <a:rPr lang="es-ES" sz="1000" spc="-85" dirty="0" smtClean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15:45</a:t>
            </a:r>
            <a:endParaRPr lang="es-ES" sz="1000" dirty="0">
              <a:solidFill>
                <a:srgbClr val="77787B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79388" marR="240029">
              <a:lnSpc>
                <a:spcPct val="100000"/>
              </a:lnSpc>
              <a:spcBef>
                <a:spcPts val="260"/>
              </a:spcBef>
            </a:pPr>
            <a:r>
              <a:rPr lang="es-ES" sz="9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Actividades Institucionales y Culturales. </a:t>
            </a:r>
          </a:p>
          <a:p>
            <a:pPr marL="179388" marR="240029">
              <a:lnSpc>
                <a:spcPct val="100000"/>
              </a:lnSpc>
              <a:spcBef>
                <a:spcPts val="260"/>
              </a:spcBef>
            </a:pPr>
            <a:r>
              <a:rPr lang="es-ES" sz="9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Visita a la Ciudad de la Cultura y </a:t>
            </a:r>
            <a:r>
              <a:rPr lang="es-ES" sz="900" b="1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Exposicion</a:t>
            </a:r>
            <a:r>
              <a:rPr lang="es-ES" sz="9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Arte.</a:t>
            </a:r>
          </a:p>
          <a:p>
            <a:pPr marL="179388" marR="240029">
              <a:lnSpc>
                <a:spcPct val="100000"/>
              </a:lnSpc>
              <a:spcBef>
                <a:spcPts val="260"/>
              </a:spcBef>
            </a:pPr>
            <a:r>
              <a:rPr lang="es-ES" sz="9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Colección Fundación </a:t>
            </a:r>
            <a:r>
              <a:rPr lang="es-ES" sz="900" b="1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Abanca</a:t>
            </a:r>
            <a:endParaRPr lang="es-ES" sz="900" b="1" i="1" dirty="0" smtClean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79388" marR="240029">
              <a:lnSpc>
                <a:spcPct val="100000"/>
              </a:lnSpc>
              <a:spcBef>
                <a:spcPts val="260"/>
              </a:spcBef>
            </a:pPr>
            <a:r>
              <a:rPr lang="es-ES" sz="9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Visita a la Catedral de Santiago de Compostela</a:t>
            </a:r>
            <a:r>
              <a:rPr lang="es-ES" sz="105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. </a:t>
            </a:r>
          </a:p>
          <a:p>
            <a:pPr marL="179388" marR="240029">
              <a:spcBef>
                <a:spcPts val="260"/>
              </a:spcBef>
            </a:pPr>
            <a:r>
              <a:rPr lang="es-ES" sz="1000" spc="-85" dirty="0" smtClean="0">
                <a:solidFill>
                  <a:srgbClr val="E37F1C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21:00</a:t>
            </a:r>
          </a:p>
          <a:p>
            <a:pPr marL="179388" marR="240029">
              <a:spcBef>
                <a:spcPts val="260"/>
              </a:spcBef>
            </a:pPr>
            <a:r>
              <a:rPr lang="es-ES" sz="9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Cena de despedida en el Pazo de </a:t>
            </a:r>
            <a:r>
              <a:rPr lang="es-ES" sz="900" b="1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Mariñán</a:t>
            </a:r>
            <a:r>
              <a:rPr lang="es-ES" sz="9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.</a:t>
            </a:r>
            <a:endParaRPr lang="es-ES" sz="900" b="1" i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79388" marR="240029">
              <a:lnSpc>
                <a:spcPct val="100000"/>
              </a:lnSpc>
              <a:spcBef>
                <a:spcPts val="260"/>
              </a:spcBef>
            </a:pPr>
            <a:endParaRPr lang="es-ES" sz="1000" b="1" i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4150" marR="240029" indent="-171450">
              <a:spcBef>
                <a:spcPts val="260"/>
              </a:spcBef>
              <a:buFont typeface="Wingdings" panose="05000000000000000000" pitchFamily="2" charset="2"/>
              <a:buChar char="v"/>
              <a:tabLst>
                <a:tab pos="0" algn="l"/>
                <a:tab pos="1233488" algn="l"/>
                <a:tab pos="2613025" algn="l"/>
              </a:tabLst>
            </a:pPr>
            <a:endParaRPr lang="es-ES" sz="1000" b="1" spc="-5" dirty="0">
              <a:solidFill>
                <a:srgbClr val="A79677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80975" marR="240029">
              <a:spcBef>
                <a:spcPts val="260"/>
              </a:spcBef>
              <a:tabLst>
                <a:tab pos="0" algn="l"/>
                <a:tab pos="1233488" algn="l"/>
                <a:tab pos="2613025" algn="l"/>
              </a:tabLst>
            </a:pPr>
            <a:endParaRPr lang="es-ES" sz="1000" b="1" i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579" y="3581400"/>
            <a:ext cx="1983418" cy="1343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150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250" y="1151022"/>
            <a:ext cx="4017844" cy="2993953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11043" y="229783"/>
            <a:ext cx="6740763" cy="738664"/>
          </a:xfrm>
        </p:spPr>
        <p:txBody>
          <a:bodyPr/>
          <a:lstStyle/>
          <a:p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r>
              <a:rPr lang="es-ES" dirty="0"/>
              <a:t>Contacto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96851" y="1143001"/>
            <a:ext cx="2514599" cy="3816942"/>
          </a:xfrm>
        </p:spPr>
        <p:txBody>
          <a:bodyPr/>
          <a:lstStyle/>
          <a:p>
            <a:pPr marL="12700" marR="401320">
              <a:lnSpc>
                <a:spcPct val="123600"/>
              </a:lnSpc>
            </a:pPr>
            <a:r>
              <a:rPr lang="es-ES" dirty="0"/>
              <a:t> </a:t>
            </a:r>
            <a:r>
              <a:rPr lang="es-ES" spc="-45" dirty="0"/>
              <a:t>Universidad </a:t>
            </a:r>
            <a:r>
              <a:rPr lang="es-ES" spc="-140" dirty="0"/>
              <a:t>de A </a:t>
            </a:r>
            <a:r>
              <a:rPr lang="es-ES" spc="-75" dirty="0"/>
              <a:t>Coruña  </a:t>
            </a:r>
            <a:r>
              <a:rPr lang="es-ES" spc="-70" dirty="0"/>
              <a:t>Facultad </a:t>
            </a:r>
            <a:r>
              <a:rPr lang="es-ES" spc="-140" dirty="0"/>
              <a:t>de </a:t>
            </a:r>
            <a:r>
              <a:rPr lang="es-ES" spc="-85" dirty="0"/>
              <a:t>Derecho  </a:t>
            </a:r>
            <a:r>
              <a:rPr lang="es-ES" spc="-80" dirty="0"/>
              <a:t>Campus </a:t>
            </a:r>
            <a:r>
              <a:rPr lang="es-ES" spc="-140" dirty="0"/>
              <a:t>de </a:t>
            </a:r>
            <a:r>
              <a:rPr lang="es-ES" spc="-30" dirty="0" err="1"/>
              <a:t>Elviña</a:t>
            </a:r>
            <a:r>
              <a:rPr lang="es-ES" spc="-30" dirty="0"/>
              <a:t> </a:t>
            </a:r>
            <a:r>
              <a:rPr lang="es-ES" spc="40" dirty="0"/>
              <a:t>S-n </a:t>
            </a:r>
            <a:r>
              <a:rPr lang="es-ES" spc="-45" dirty="0"/>
              <a:t>15071  </a:t>
            </a:r>
            <a:r>
              <a:rPr lang="es-ES" spc="5" dirty="0"/>
              <a:t>Tel: </a:t>
            </a:r>
            <a:r>
              <a:rPr lang="es-ES" spc="-45" dirty="0"/>
              <a:t>981 167 000  </a:t>
            </a:r>
            <a:r>
              <a:rPr lang="es-ES" spc="10" dirty="0"/>
              <a:t>Ext:</a:t>
            </a:r>
            <a:r>
              <a:rPr lang="es-ES" spc="-20" dirty="0"/>
              <a:t> </a:t>
            </a:r>
            <a:r>
              <a:rPr lang="es-ES" spc="-45" dirty="0"/>
              <a:t>1621</a:t>
            </a:r>
            <a:endParaRPr lang="es-ES" dirty="0"/>
          </a:p>
          <a:p>
            <a:pPr marL="12700">
              <a:spcBef>
                <a:spcPts val="280"/>
              </a:spcBef>
            </a:pPr>
            <a:r>
              <a:rPr lang="es-ES" spc="10" dirty="0"/>
              <a:t>E-mail:</a:t>
            </a:r>
            <a:r>
              <a:rPr lang="es-ES" spc="-90" dirty="0"/>
              <a:t> - </a:t>
            </a:r>
            <a:r>
              <a:rPr lang="es-ES" spc="-85" dirty="0">
                <a:hlinkClick r:id="rId3"/>
              </a:rPr>
              <a:t>sisanchez@udc.es</a:t>
            </a:r>
            <a:endParaRPr lang="es-ES" spc="-85" dirty="0"/>
          </a:p>
          <a:p>
            <a:pPr marL="12700">
              <a:spcBef>
                <a:spcPts val="280"/>
              </a:spcBef>
            </a:pPr>
            <a:r>
              <a:rPr lang="es-ES" spc="-85" dirty="0"/>
              <a:t>     </a:t>
            </a:r>
          </a:p>
          <a:p>
            <a:pPr marL="12700">
              <a:spcBef>
                <a:spcPts val="280"/>
              </a:spcBef>
            </a:pPr>
            <a:r>
              <a:rPr lang="es-ES" spc="-85" dirty="0"/>
              <a:t>Subdirectora de la Jornadas: </a:t>
            </a:r>
          </a:p>
          <a:p>
            <a:pPr marL="12700">
              <a:spcBef>
                <a:spcPts val="280"/>
              </a:spcBef>
            </a:pPr>
            <a:r>
              <a:rPr lang="es-ES" u="sng" spc="-85" dirty="0"/>
              <a:t>almudena.fernandez.carballal@udc.es</a:t>
            </a:r>
          </a:p>
          <a:p>
            <a:endParaRPr lang="es-ES" dirty="0"/>
          </a:p>
          <a:p>
            <a:r>
              <a:rPr lang="es-ES" b="1" dirty="0">
                <a:solidFill>
                  <a:schemeClr val="accent6"/>
                </a:solidFill>
              </a:rPr>
              <a:t>Cuota MATRÍCULA:</a:t>
            </a:r>
            <a:r>
              <a:rPr lang="es-ES" dirty="0">
                <a:solidFill>
                  <a:schemeClr val="accent6"/>
                </a:solidFill>
              </a:rPr>
              <a:t> </a:t>
            </a:r>
            <a:r>
              <a:rPr lang="es-ES" dirty="0">
                <a:solidFill>
                  <a:schemeClr val="tx1"/>
                </a:solidFill>
              </a:rPr>
              <a:t>500 euros</a:t>
            </a:r>
          </a:p>
          <a:p>
            <a:endParaRPr lang="es-ES" dirty="0"/>
          </a:p>
          <a:p>
            <a:pPr marL="12700">
              <a:lnSpc>
                <a:spcPts val="1810"/>
              </a:lnSpc>
            </a:pPr>
            <a:r>
              <a:rPr lang="es-ES" sz="1600" spc="65" dirty="0">
                <a:solidFill>
                  <a:srgbClr val="E37F1C"/>
                </a:solidFill>
                <a:latin typeface="Arial"/>
                <a:cs typeface="Arial"/>
              </a:rPr>
              <a:t>Presentación</a:t>
            </a:r>
            <a:r>
              <a:rPr lang="es-ES" sz="1600" spc="-65" dirty="0">
                <a:solidFill>
                  <a:srgbClr val="E37F1C"/>
                </a:solidFill>
                <a:latin typeface="Arial"/>
                <a:cs typeface="Arial"/>
              </a:rPr>
              <a:t> </a:t>
            </a:r>
            <a:r>
              <a:rPr lang="es-ES" sz="1600" spc="95" dirty="0">
                <a:solidFill>
                  <a:srgbClr val="E37F1C"/>
                </a:solidFill>
                <a:latin typeface="Arial"/>
                <a:cs typeface="Arial"/>
              </a:rPr>
              <a:t>de</a:t>
            </a:r>
            <a:endParaRPr lang="es-ES" sz="1600" dirty="0">
              <a:latin typeface="Arial"/>
              <a:cs typeface="Arial"/>
            </a:endParaRPr>
          </a:p>
          <a:p>
            <a:pPr marL="12700">
              <a:lnSpc>
                <a:spcPts val="1810"/>
              </a:lnSpc>
            </a:pPr>
            <a:r>
              <a:rPr lang="es-ES" sz="1600" spc="85" dirty="0">
                <a:solidFill>
                  <a:srgbClr val="E37F1C"/>
                </a:solidFill>
                <a:latin typeface="Arial"/>
                <a:cs typeface="Arial"/>
              </a:rPr>
              <a:t>Comunicaciones</a:t>
            </a:r>
            <a:endParaRPr lang="es-ES" sz="1600" dirty="0">
              <a:latin typeface="Arial"/>
              <a:cs typeface="Arial"/>
            </a:endParaRPr>
          </a:p>
          <a:p>
            <a:pPr marL="86360" marR="5080" algn="just">
              <a:lnSpc>
                <a:spcPct val="100000"/>
              </a:lnSpc>
              <a:spcBef>
                <a:spcPts val="1285"/>
              </a:spcBef>
            </a:pPr>
            <a:r>
              <a:rPr lang="es-ES" spc="-50" dirty="0"/>
              <a:t>Todos </a:t>
            </a:r>
            <a:r>
              <a:rPr lang="es-ES" spc="15" dirty="0"/>
              <a:t>los </a:t>
            </a:r>
            <a:r>
              <a:rPr lang="es-ES" spc="-55" dirty="0"/>
              <a:t>participantes </a:t>
            </a:r>
            <a:r>
              <a:rPr lang="es-ES" spc="-90" dirty="0"/>
              <a:t>en </a:t>
            </a:r>
            <a:r>
              <a:rPr lang="es-ES" spc="10" dirty="0"/>
              <a:t>las XI</a:t>
            </a:r>
            <a:r>
              <a:rPr lang="es-ES" spc="-55" dirty="0">
                <a:latin typeface="Tahoma"/>
                <a:cs typeface="Tahoma"/>
              </a:rPr>
              <a:t> </a:t>
            </a:r>
            <a:r>
              <a:rPr lang="es-ES" spc="20" dirty="0">
                <a:latin typeface="Tahoma"/>
                <a:cs typeface="Tahoma"/>
              </a:rPr>
              <a:t>Jornadas  </a:t>
            </a:r>
            <a:r>
              <a:rPr lang="es-ES" spc="-5" dirty="0">
                <a:latin typeface="Tahoma"/>
                <a:cs typeface="Tahoma"/>
              </a:rPr>
              <a:t>de </a:t>
            </a:r>
            <a:r>
              <a:rPr lang="es-ES" spc="5" dirty="0">
                <a:latin typeface="Tahoma"/>
                <a:cs typeface="Tahoma"/>
              </a:rPr>
              <a:t>Derecho Administrativo </a:t>
            </a:r>
            <a:r>
              <a:rPr lang="es-ES" dirty="0">
                <a:latin typeface="Tahoma"/>
                <a:cs typeface="Tahoma"/>
              </a:rPr>
              <a:t>Iberoamericano  </a:t>
            </a:r>
            <a:r>
              <a:rPr lang="es-ES" spc="-90" dirty="0"/>
              <a:t>podrán </a:t>
            </a:r>
            <a:r>
              <a:rPr lang="es-ES" spc="-40" dirty="0"/>
              <a:t>presentar </a:t>
            </a:r>
            <a:r>
              <a:rPr lang="es-ES" spc="-80" dirty="0"/>
              <a:t>comunicaciones </a:t>
            </a:r>
            <a:r>
              <a:rPr lang="es-ES" spc="-110" dirty="0"/>
              <a:t>que </a:t>
            </a:r>
            <a:r>
              <a:rPr lang="es-ES" spc="-25" dirty="0"/>
              <a:t>se dirigirán directamente a través de correo electrónico a la Secretaría Académica de las Jornadas y Coordinadora de comunicaciones : </a:t>
            </a:r>
            <a:r>
              <a:rPr lang="es-ES" spc="-25" dirty="0">
                <a:hlinkClick r:id="rId4"/>
              </a:rPr>
              <a:t>maria.rodriguez.martin-retortillo@udc.es</a:t>
            </a:r>
            <a:endParaRPr lang="es-ES" spc="-25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10699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557"/>
            <a:ext cx="7556500" cy="5054885"/>
          </a:xfrm>
          <a:prstGeom prst="rect">
            <a:avLst/>
          </a:prstGeom>
        </p:spPr>
      </p:pic>
      <p:pic>
        <p:nvPicPr>
          <p:cNvPr id="5" name="Imagen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250" y="4419600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2850" y="4628029"/>
            <a:ext cx="70485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48211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7787B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5079</TotalTime>
  <Words>1099</Words>
  <Application>Microsoft Office PowerPoint</Application>
  <PresentationFormat>Personalizado</PresentationFormat>
  <Paragraphs>287</Paragraphs>
  <Slides>11</Slides>
  <Notes>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Office Theme</vt:lpstr>
      <vt:lpstr>XI Jornadas</vt:lpstr>
      <vt:lpstr>Entidades organizadoras</vt:lpstr>
      <vt:lpstr>Dirección </vt:lpstr>
      <vt:lpstr>  XI Jornadas de Derecho Administrativo Iberoamericano </vt:lpstr>
      <vt:lpstr>  XI Jornadas de Derecho Administrativo Iberoamericano </vt:lpstr>
      <vt:lpstr>  XI Jornadas de Derecho Administrativo Iberoamericano </vt:lpstr>
      <vt:lpstr>  XI Jornadas de Derecho Administrativo Iberoamericano </vt:lpstr>
      <vt:lpstr>  XI Jornadas de Derecho Administrativo Iberoamericano </vt:lpstr>
      <vt:lpstr>  XI Jornadas de Derecho Administrativo Iberoamericano </vt:lpstr>
      <vt:lpstr>  Contacto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 jornadas_04.indd</dc:title>
  <dc:creator>Ruben</dc:creator>
  <cp:lastModifiedBy>ssv</cp:lastModifiedBy>
  <cp:revision>607</cp:revision>
  <cp:lastPrinted>2018-03-07T07:38:03Z</cp:lastPrinted>
  <dcterms:created xsi:type="dcterms:W3CDTF">2015-11-24T11:07:49Z</dcterms:created>
  <dcterms:modified xsi:type="dcterms:W3CDTF">2018-03-15T16:17:44Z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2012-02-22T00:00:00Z</vt:filetime>
  </property>
  <property fmtid="{D5CDD505-2E9C-101B-9397-08002B2CF9AE}" pid="3" name="Creator">
    <vt:lpwstr>Adobe InDesign CS5 (7.0)</vt:lpwstr>
  </property>
  <property fmtid="{D5CDD505-2E9C-101B-9397-08002B2CF9AE}" pid="4" name="LastSaved">
    <vt:filetime>2015-11-24T00:00:00Z</vt:filetime>
  </property>
</Properties>
</file>